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9" r:id="rId3"/>
    <p:sldId id="264" r:id="rId4"/>
    <p:sldId id="315" r:id="rId5"/>
    <p:sldId id="320" r:id="rId6"/>
    <p:sldId id="290" r:id="rId7"/>
    <p:sldId id="285" r:id="rId8"/>
    <p:sldId id="310" r:id="rId9"/>
    <p:sldId id="313" r:id="rId10"/>
    <p:sldId id="318" r:id="rId11"/>
    <p:sldId id="322" r:id="rId12"/>
    <p:sldId id="316" r:id="rId13"/>
    <p:sldId id="321" r:id="rId14"/>
    <p:sldId id="323" r:id="rId15"/>
    <p:sldId id="317" r:id="rId1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22" autoAdjust="0"/>
    <p:restoredTop sz="94660"/>
  </p:normalViewPr>
  <p:slideViewPr>
    <p:cSldViewPr snapToGrid="0">
      <p:cViewPr varScale="1">
        <p:scale>
          <a:sx n="39" d="100"/>
          <a:sy n="39" d="100"/>
        </p:scale>
        <p:origin x="-63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DEEBD-DE09-4850-873F-8C4A71CE0AD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64F542D2-DCEC-40BA-9156-F79CD2AD1FC8}">
      <dgm:prSet phldrT="[Testo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it-IT" sz="2000" b="1" dirty="0" smtClean="0">
              <a:solidFill>
                <a:srgbClr val="002060"/>
              </a:solidFill>
            </a:rPr>
            <a:t>MIGRATION </a:t>
          </a:r>
          <a:endParaRPr lang="it-IT" sz="2000" b="1" dirty="0">
            <a:solidFill>
              <a:srgbClr val="002060"/>
            </a:solidFill>
          </a:endParaRPr>
        </a:p>
      </dgm:t>
    </dgm:pt>
    <dgm:pt modelId="{ABB5BC19-9FFD-4D71-897E-665BF9263595}" type="parTrans" cxnId="{7A117B72-D043-425B-B68D-AA004B1AA7FC}">
      <dgm:prSet/>
      <dgm:spPr/>
      <dgm:t>
        <a:bodyPr/>
        <a:lstStyle/>
        <a:p>
          <a:endParaRPr lang="it-IT"/>
        </a:p>
      </dgm:t>
    </dgm:pt>
    <dgm:pt modelId="{E5A3FAA3-56EF-462F-B3CC-A8550C172810}" type="sibTrans" cxnId="{7A117B72-D043-425B-B68D-AA004B1AA7FC}">
      <dgm:prSet/>
      <dgm:spPr>
        <a:ln w="3175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5CFB2FD5-206B-46D0-8C19-99C28A51E823}">
      <dgm:prSet phldrT="[Testo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it-IT" sz="2000" b="1" dirty="0" smtClean="0">
              <a:solidFill>
                <a:srgbClr val="002060"/>
              </a:solidFill>
            </a:rPr>
            <a:t>EMILIA-ROMAGNA DIGITAL AGENDA</a:t>
          </a:r>
          <a:endParaRPr lang="it-IT" sz="2000" b="1" dirty="0">
            <a:solidFill>
              <a:srgbClr val="002060"/>
            </a:solidFill>
          </a:endParaRPr>
        </a:p>
      </dgm:t>
    </dgm:pt>
    <dgm:pt modelId="{2A0317F2-5062-48E6-9266-3F1AF920F860}" type="parTrans" cxnId="{4D88E5A4-0C66-41C6-811A-277EFF6771DA}">
      <dgm:prSet/>
      <dgm:spPr/>
      <dgm:t>
        <a:bodyPr/>
        <a:lstStyle/>
        <a:p>
          <a:endParaRPr lang="it-IT"/>
        </a:p>
      </dgm:t>
    </dgm:pt>
    <dgm:pt modelId="{9B00CDEB-2FC8-465F-ACBF-55E1D25630C9}" type="sibTrans" cxnId="{4D88E5A4-0C66-41C6-811A-277EFF6771DA}">
      <dgm:prSet/>
      <dgm:spPr/>
      <dgm:t>
        <a:bodyPr/>
        <a:lstStyle/>
        <a:p>
          <a:endParaRPr lang="it-IT"/>
        </a:p>
      </dgm:t>
    </dgm:pt>
    <dgm:pt modelId="{ABF073C8-C66C-4113-B878-9A80DEBCA988}">
      <dgm:prSet phldrT="[Testo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it-IT" sz="2000" b="1" dirty="0" smtClean="0">
              <a:solidFill>
                <a:srgbClr val="002060"/>
              </a:solidFill>
            </a:rPr>
            <a:t>     SOLIDARITY ECONOMY </a:t>
          </a:r>
          <a:endParaRPr lang="it-IT" sz="2000" b="1" dirty="0">
            <a:solidFill>
              <a:srgbClr val="002060"/>
            </a:solidFill>
          </a:endParaRPr>
        </a:p>
      </dgm:t>
    </dgm:pt>
    <dgm:pt modelId="{8E4CFAFC-4033-4CAA-A642-A0111AD7BF72}" type="parTrans" cxnId="{9AE3C7A4-2C12-4F17-A2F6-A4CFAC41BDA5}">
      <dgm:prSet/>
      <dgm:spPr/>
      <dgm:t>
        <a:bodyPr/>
        <a:lstStyle/>
        <a:p>
          <a:endParaRPr lang="it-IT"/>
        </a:p>
      </dgm:t>
    </dgm:pt>
    <dgm:pt modelId="{A8F19ABC-EF01-4423-BA44-847DFDD0E1DA}" type="sibTrans" cxnId="{9AE3C7A4-2C12-4F17-A2F6-A4CFAC41BDA5}">
      <dgm:prSet/>
      <dgm:spPr/>
      <dgm:t>
        <a:bodyPr/>
        <a:lstStyle/>
        <a:p>
          <a:endParaRPr lang="it-IT"/>
        </a:p>
      </dgm:t>
    </dgm:pt>
    <dgm:pt modelId="{C8539BCF-29A4-473F-88A2-4FA146F763F8}">
      <dgm:prSet phldrT="[Testo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it-IT" sz="2000" b="1" dirty="0" smtClean="0">
              <a:solidFill>
                <a:srgbClr val="002060"/>
              </a:solidFill>
            </a:rPr>
            <a:t>SOCIAL ECONOMY </a:t>
          </a:r>
          <a:endParaRPr lang="it-IT" sz="2000" b="1" dirty="0">
            <a:solidFill>
              <a:srgbClr val="002060"/>
            </a:solidFill>
          </a:endParaRPr>
        </a:p>
      </dgm:t>
    </dgm:pt>
    <dgm:pt modelId="{9A628F01-E1CE-47FF-93F5-471A9E1289CD}" type="parTrans" cxnId="{C34D5825-6711-494A-9E72-E6C67BD11636}">
      <dgm:prSet/>
      <dgm:spPr/>
      <dgm:t>
        <a:bodyPr/>
        <a:lstStyle/>
        <a:p>
          <a:endParaRPr lang="it-IT"/>
        </a:p>
      </dgm:t>
    </dgm:pt>
    <dgm:pt modelId="{00D42C89-C92F-4A6A-AD78-8F1F7DAEA0C4}" type="sibTrans" cxnId="{C34D5825-6711-494A-9E72-E6C67BD11636}">
      <dgm:prSet/>
      <dgm:spPr/>
      <dgm:t>
        <a:bodyPr/>
        <a:lstStyle/>
        <a:p>
          <a:endParaRPr lang="it-IT"/>
        </a:p>
      </dgm:t>
    </dgm:pt>
    <dgm:pt modelId="{4CEA0BDF-4FBF-44E7-8B25-66C065EEDF3F}">
      <dgm:prSet phldrT="[Testo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it-IT" sz="2000" b="1" dirty="0" smtClean="0">
              <a:solidFill>
                <a:srgbClr val="002060"/>
              </a:solidFill>
            </a:rPr>
            <a:t>CULTURE &amp; CREATIVITY</a:t>
          </a:r>
          <a:endParaRPr lang="it-IT" sz="2000" b="1" dirty="0">
            <a:solidFill>
              <a:srgbClr val="002060"/>
            </a:solidFill>
          </a:endParaRPr>
        </a:p>
      </dgm:t>
    </dgm:pt>
    <dgm:pt modelId="{DC68BCAD-6C3B-4EC3-B2C7-7B22900EBDE5}" type="parTrans" cxnId="{12BE8A94-FCAF-4973-8447-AE5E68A15BC6}">
      <dgm:prSet/>
      <dgm:spPr/>
      <dgm:t>
        <a:bodyPr/>
        <a:lstStyle/>
        <a:p>
          <a:endParaRPr lang="it-IT"/>
        </a:p>
      </dgm:t>
    </dgm:pt>
    <dgm:pt modelId="{6E0584A7-B02E-4EDD-B3C6-F5397E79C46F}" type="sibTrans" cxnId="{12BE8A94-FCAF-4973-8447-AE5E68A15BC6}">
      <dgm:prSet/>
      <dgm:spPr/>
      <dgm:t>
        <a:bodyPr/>
        <a:lstStyle/>
        <a:p>
          <a:endParaRPr lang="it-IT"/>
        </a:p>
      </dgm:t>
    </dgm:pt>
    <dgm:pt modelId="{0EC6658B-C58A-4A7B-AEBA-2BE1E744242F}" type="pres">
      <dgm:prSet presAssocID="{EC1DEEBD-DE09-4850-873F-8C4A71CE0AD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0E998A2E-18CF-4DCA-878A-915870333A51}" type="pres">
      <dgm:prSet presAssocID="{EC1DEEBD-DE09-4850-873F-8C4A71CE0AD6}" presName="Name1" presStyleCnt="0"/>
      <dgm:spPr/>
    </dgm:pt>
    <dgm:pt modelId="{1E15B3FF-34DC-42F3-920F-B73DD1A3D2D9}" type="pres">
      <dgm:prSet presAssocID="{EC1DEEBD-DE09-4850-873F-8C4A71CE0AD6}" presName="cycle" presStyleCnt="0"/>
      <dgm:spPr/>
    </dgm:pt>
    <dgm:pt modelId="{189F5F6E-81FD-435A-A6F6-688CF232798D}" type="pres">
      <dgm:prSet presAssocID="{EC1DEEBD-DE09-4850-873F-8C4A71CE0AD6}" presName="srcNode" presStyleLbl="node1" presStyleIdx="0" presStyleCnt="5"/>
      <dgm:spPr/>
    </dgm:pt>
    <dgm:pt modelId="{8390225B-6536-47FA-8343-9D4CD0F11F12}" type="pres">
      <dgm:prSet presAssocID="{EC1DEEBD-DE09-4850-873F-8C4A71CE0AD6}" presName="conn" presStyleLbl="parChTrans1D2" presStyleIdx="0" presStyleCnt="1" custLinFactNeighborX="-1341" custLinFactNeighborY="1341"/>
      <dgm:spPr/>
      <dgm:t>
        <a:bodyPr/>
        <a:lstStyle/>
        <a:p>
          <a:endParaRPr lang="it-IT"/>
        </a:p>
      </dgm:t>
    </dgm:pt>
    <dgm:pt modelId="{8CB4EB6E-9713-44A7-8728-C609262E27D1}" type="pres">
      <dgm:prSet presAssocID="{EC1DEEBD-DE09-4850-873F-8C4A71CE0AD6}" presName="extraNode" presStyleLbl="node1" presStyleIdx="0" presStyleCnt="5"/>
      <dgm:spPr/>
    </dgm:pt>
    <dgm:pt modelId="{680AC683-C329-488D-858D-A286C3FA5287}" type="pres">
      <dgm:prSet presAssocID="{EC1DEEBD-DE09-4850-873F-8C4A71CE0AD6}" presName="dstNode" presStyleLbl="node1" presStyleIdx="0" presStyleCnt="5"/>
      <dgm:spPr/>
    </dgm:pt>
    <dgm:pt modelId="{8CEDF8D9-700D-49C9-ABB6-0D62F6C2FDE4}" type="pres">
      <dgm:prSet presAssocID="{C8539BCF-29A4-473F-88A2-4FA146F763F8}" presName="text_1" presStyleLbl="node1" presStyleIdx="0" presStyleCnt="5" custLinFactNeighborX="-45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639C10-4363-474B-8674-DBF597879CF1}" type="pres">
      <dgm:prSet presAssocID="{C8539BCF-29A4-473F-88A2-4FA146F763F8}" presName="accent_1" presStyleCnt="0"/>
      <dgm:spPr/>
    </dgm:pt>
    <dgm:pt modelId="{BF62540A-9B75-4B35-BC33-6AB76AE6344F}" type="pres">
      <dgm:prSet presAssocID="{C8539BCF-29A4-473F-88A2-4FA146F763F8}" presName="accentRepeatNode" presStyleLbl="solidFgAcc1" presStyleIdx="0" presStyleCnt="5" custLinFactNeighborX="7042" custLinFactNeighborY="-352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it-IT"/>
        </a:p>
      </dgm:t>
    </dgm:pt>
    <dgm:pt modelId="{8F54FF23-7327-49DA-A8AB-718151F18615}" type="pres">
      <dgm:prSet presAssocID="{64F542D2-DCEC-40BA-9156-F79CD2AD1FC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5CB54F-8314-4480-830C-8BAD10A2C37D}" type="pres">
      <dgm:prSet presAssocID="{64F542D2-DCEC-40BA-9156-F79CD2AD1FC8}" presName="accent_2" presStyleCnt="0"/>
      <dgm:spPr/>
    </dgm:pt>
    <dgm:pt modelId="{7E049F20-731B-4E4C-85C8-2C755F8FE62E}" type="pres">
      <dgm:prSet presAssocID="{64F542D2-DCEC-40BA-9156-F79CD2AD1FC8}" presName="accentRepeatNode" presStyleLbl="solidFgAcc1" presStyleIdx="1" presStyleCnt="5"/>
      <dgm:spPr>
        <a:solidFill>
          <a:schemeClr val="accent1"/>
        </a:solidFill>
        <a:ln>
          <a:solidFill>
            <a:schemeClr val="bg1"/>
          </a:solidFill>
        </a:ln>
      </dgm:spPr>
    </dgm:pt>
    <dgm:pt modelId="{226BCBDC-0254-483A-8F8A-1C4FE8549C32}" type="pres">
      <dgm:prSet presAssocID="{5CFB2FD5-206B-46D0-8C19-99C28A51E823}" presName="text_3" presStyleLbl="node1" presStyleIdx="2" presStyleCnt="5" custLinFactNeighborX="2275" custLinFactNeighborY="52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AB6F566-1032-4E76-BAE4-38DCE8C03BCA}" type="pres">
      <dgm:prSet presAssocID="{5CFB2FD5-206B-46D0-8C19-99C28A51E823}" presName="accent_3" presStyleCnt="0"/>
      <dgm:spPr/>
    </dgm:pt>
    <dgm:pt modelId="{A00F582A-183C-49A8-B963-E2DC87F515CD}" type="pres">
      <dgm:prSet presAssocID="{5CFB2FD5-206B-46D0-8C19-99C28A51E823}" presName="accentRepeatNode" presStyleLbl="solidFgAcc1" presStyleIdx="2" presStyleCnt="5"/>
      <dgm:spPr>
        <a:solidFill>
          <a:schemeClr val="accent1"/>
        </a:solidFill>
        <a:ln>
          <a:solidFill>
            <a:schemeClr val="bg1"/>
          </a:solidFill>
        </a:ln>
      </dgm:spPr>
    </dgm:pt>
    <dgm:pt modelId="{99A15890-D15C-4EAF-B7E5-7472C5A81436}" type="pres">
      <dgm:prSet presAssocID="{ABF073C8-C66C-4113-B878-9A80DEBCA988}" presName="text_4" presStyleLbl="node1" presStyleIdx="3" presStyleCnt="5" custScaleX="103764" custLinFactNeighborX="-102" custLinFactNeighborY="-409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333D5D-C8BD-495F-AB72-FFF23BAF0E0F}" type="pres">
      <dgm:prSet presAssocID="{ABF073C8-C66C-4113-B878-9A80DEBCA988}" presName="accent_4" presStyleCnt="0"/>
      <dgm:spPr/>
    </dgm:pt>
    <dgm:pt modelId="{64A77730-D8A7-4606-9A7A-C5CFFF63EDAC}" type="pres">
      <dgm:prSet presAssocID="{ABF073C8-C66C-4113-B878-9A80DEBCA988}" presName="accentRepeatNode" presStyleLbl="solidFgAcc1" presStyleIdx="3" presStyleCnt="5"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endParaRPr lang="it-IT"/>
        </a:p>
      </dgm:t>
    </dgm:pt>
    <dgm:pt modelId="{38E63108-D8F5-4CC5-8CB7-573A78392C83}" type="pres">
      <dgm:prSet presAssocID="{4CEA0BDF-4FBF-44E7-8B25-66C065EEDF3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10D520-9E70-4FF8-8C33-F8B7126ED4D5}" type="pres">
      <dgm:prSet presAssocID="{4CEA0BDF-4FBF-44E7-8B25-66C065EEDF3F}" presName="accent_5" presStyleCnt="0"/>
      <dgm:spPr/>
    </dgm:pt>
    <dgm:pt modelId="{38F6DB9D-AF2F-441E-BCF3-12A7A5FF3D0E}" type="pres">
      <dgm:prSet presAssocID="{4CEA0BDF-4FBF-44E7-8B25-66C065EEDF3F}" presName="accentRepeatNode" presStyleLbl="solidFgAcc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</dgm:ptLst>
  <dgm:cxnLst>
    <dgm:cxn modelId="{9AE3C7A4-2C12-4F17-A2F6-A4CFAC41BDA5}" srcId="{EC1DEEBD-DE09-4850-873F-8C4A71CE0AD6}" destId="{ABF073C8-C66C-4113-B878-9A80DEBCA988}" srcOrd="3" destOrd="0" parTransId="{8E4CFAFC-4033-4CAA-A642-A0111AD7BF72}" sibTransId="{A8F19ABC-EF01-4423-BA44-847DFDD0E1DA}"/>
    <dgm:cxn modelId="{12BE8A94-FCAF-4973-8447-AE5E68A15BC6}" srcId="{EC1DEEBD-DE09-4850-873F-8C4A71CE0AD6}" destId="{4CEA0BDF-4FBF-44E7-8B25-66C065EEDF3F}" srcOrd="4" destOrd="0" parTransId="{DC68BCAD-6C3B-4EC3-B2C7-7B22900EBDE5}" sibTransId="{6E0584A7-B02E-4EDD-B3C6-F5397E79C46F}"/>
    <dgm:cxn modelId="{7A117B72-D043-425B-B68D-AA004B1AA7FC}" srcId="{EC1DEEBD-DE09-4850-873F-8C4A71CE0AD6}" destId="{64F542D2-DCEC-40BA-9156-F79CD2AD1FC8}" srcOrd="1" destOrd="0" parTransId="{ABB5BC19-9FFD-4D71-897E-665BF9263595}" sibTransId="{E5A3FAA3-56EF-462F-B3CC-A8550C172810}"/>
    <dgm:cxn modelId="{82CA6105-5FD6-40C8-9724-C1F558B5B5B8}" type="presOf" srcId="{64F542D2-DCEC-40BA-9156-F79CD2AD1FC8}" destId="{8F54FF23-7327-49DA-A8AB-718151F18615}" srcOrd="0" destOrd="0" presId="urn:microsoft.com/office/officeart/2008/layout/VerticalCurvedList"/>
    <dgm:cxn modelId="{C34D5825-6711-494A-9E72-E6C67BD11636}" srcId="{EC1DEEBD-DE09-4850-873F-8C4A71CE0AD6}" destId="{C8539BCF-29A4-473F-88A2-4FA146F763F8}" srcOrd="0" destOrd="0" parTransId="{9A628F01-E1CE-47FF-93F5-471A9E1289CD}" sibTransId="{00D42C89-C92F-4A6A-AD78-8F1F7DAEA0C4}"/>
    <dgm:cxn modelId="{0FC1DE21-4EBA-45F8-829F-C3814CA5CCC1}" type="presOf" srcId="{00D42C89-C92F-4A6A-AD78-8F1F7DAEA0C4}" destId="{8390225B-6536-47FA-8343-9D4CD0F11F12}" srcOrd="0" destOrd="0" presId="urn:microsoft.com/office/officeart/2008/layout/VerticalCurvedList"/>
    <dgm:cxn modelId="{48FC9CB2-D7CC-4A8E-A773-70F31A0A31C4}" type="presOf" srcId="{EC1DEEBD-DE09-4850-873F-8C4A71CE0AD6}" destId="{0EC6658B-C58A-4A7B-AEBA-2BE1E744242F}" srcOrd="0" destOrd="0" presId="urn:microsoft.com/office/officeart/2008/layout/VerticalCurvedList"/>
    <dgm:cxn modelId="{777D821D-4790-4EBA-9D2D-7BBAA4FDFAE4}" type="presOf" srcId="{C8539BCF-29A4-473F-88A2-4FA146F763F8}" destId="{8CEDF8D9-700D-49C9-ABB6-0D62F6C2FDE4}" srcOrd="0" destOrd="0" presId="urn:microsoft.com/office/officeart/2008/layout/VerticalCurvedList"/>
    <dgm:cxn modelId="{073E2A82-07A3-479E-BD4D-21CCB24C6EEC}" type="presOf" srcId="{5CFB2FD5-206B-46D0-8C19-99C28A51E823}" destId="{226BCBDC-0254-483A-8F8A-1C4FE8549C32}" srcOrd="0" destOrd="0" presId="urn:microsoft.com/office/officeart/2008/layout/VerticalCurvedList"/>
    <dgm:cxn modelId="{99743C76-571A-4260-969A-645281B467D5}" type="presOf" srcId="{4CEA0BDF-4FBF-44E7-8B25-66C065EEDF3F}" destId="{38E63108-D8F5-4CC5-8CB7-573A78392C83}" srcOrd="0" destOrd="0" presId="urn:microsoft.com/office/officeart/2008/layout/VerticalCurvedList"/>
    <dgm:cxn modelId="{4D88E5A4-0C66-41C6-811A-277EFF6771DA}" srcId="{EC1DEEBD-DE09-4850-873F-8C4A71CE0AD6}" destId="{5CFB2FD5-206B-46D0-8C19-99C28A51E823}" srcOrd="2" destOrd="0" parTransId="{2A0317F2-5062-48E6-9266-3F1AF920F860}" sibTransId="{9B00CDEB-2FC8-465F-ACBF-55E1D25630C9}"/>
    <dgm:cxn modelId="{C24C0254-3EA8-43D5-88C8-16FF86D9A584}" type="presOf" srcId="{ABF073C8-C66C-4113-B878-9A80DEBCA988}" destId="{99A15890-D15C-4EAF-B7E5-7472C5A81436}" srcOrd="0" destOrd="0" presId="urn:microsoft.com/office/officeart/2008/layout/VerticalCurvedList"/>
    <dgm:cxn modelId="{EDEDADB2-5E09-4042-82A3-E9F416CCC941}" type="presParOf" srcId="{0EC6658B-C58A-4A7B-AEBA-2BE1E744242F}" destId="{0E998A2E-18CF-4DCA-878A-915870333A51}" srcOrd="0" destOrd="0" presId="urn:microsoft.com/office/officeart/2008/layout/VerticalCurvedList"/>
    <dgm:cxn modelId="{7B6A0A7A-D901-4A81-B8DA-CC69B60A2B24}" type="presParOf" srcId="{0E998A2E-18CF-4DCA-878A-915870333A51}" destId="{1E15B3FF-34DC-42F3-920F-B73DD1A3D2D9}" srcOrd="0" destOrd="0" presId="urn:microsoft.com/office/officeart/2008/layout/VerticalCurvedList"/>
    <dgm:cxn modelId="{E61E9AA0-B779-4F6A-993C-5A38270E73E2}" type="presParOf" srcId="{1E15B3FF-34DC-42F3-920F-B73DD1A3D2D9}" destId="{189F5F6E-81FD-435A-A6F6-688CF232798D}" srcOrd="0" destOrd="0" presId="urn:microsoft.com/office/officeart/2008/layout/VerticalCurvedList"/>
    <dgm:cxn modelId="{444FF18A-85DF-4F17-A144-ED0C7AB699E3}" type="presParOf" srcId="{1E15B3FF-34DC-42F3-920F-B73DD1A3D2D9}" destId="{8390225B-6536-47FA-8343-9D4CD0F11F12}" srcOrd="1" destOrd="0" presId="urn:microsoft.com/office/officeart/2008/layout/VerticalCurvedList"/>
    <dgm:cxn modelId="{09D3DB14-F8C4-4E91-9C50-F6C99E21D97C}" type="presParOf" srcId="{1E15B3FF-34DC-42F3-920F-B73DD1A3D2D9}" destId="{8CB4EB6E-9713-44A7-8728-C609262E27D1}" srcOrd="2" destOrd="0" presId="urn:microsoft.com/office/officeart/2008/layout/VerticalCurvedList"/>
    <dgm:cxn modelId="{9E47A673-60EB-46A0-B51E-FADAB4CC6AEA}" type="presParOf" srcId="{1E15B3FF-34DC-42F3-920F-B73DD1A3D2D9}" destId="{680AC683-C329-488D-858D-A286C3FA5287}" srcOrd="3" destOrd="0" presId="urn:microsoft.com/office/officeart/2008/layout/VerticalCurvedList"/>
    <dgm:cxn modelId="{65F57D12-CCDC-44E8-965B-DA055E34D16B}" type="presParOf" srcId="{0E998A2E-18CF-4DCA-878A-915870333A51}" destId="{8CEDF8D9-700D-49C9-ABB6-0D62F6C2FDE4}" srcOrd="1" destOrd="0" presId="urn:microsoft.com/office/officeart/2008/layout/VerticalCurvedList"/>
    <dgm:cxn modelId="{BB4936F4-6E52-4AC3-B5DB-3B769EF7557C}" type="presParOf" srcId="{0E998A2E-18CF-4DCA-878A-915870333A51}" destId="{06639C10-4363-474B-8674-DBF597879CF1}" srcOrd="2" destOrd="0" presId="urn:microsoft.com/office/officeart/2008/layout/VerticalCurvedList"/>
    <dgm:cxn modelId="{CA31787E-B536-4C8C-9DA4-0B2709E2E6A8}" type="presParOf" srcId="{06639C10-4363-474B-8674-DBF597879CF1}" destId="{BF62540A-9B75-4B35-BC33-6AB76AE6344F}" srcOrd="0" destOrd="0" presId="urn:microsoft.com/office/officeart/2008/layout/VerticalCurvedList"/>
    <dgm:cxn modelId="{8AA1865F-79E6-4E60-85BA-02284070726E}" type="presParOf" srcId="{0E998A2E-18CF-4DCA-878A-915870333A51}" destId="{8F54FF23-7327-49DA-A8AB-718151F18615}" srcOrd="3" destOrd="0" presId="urn:microsoft.com/office/officeart/2008/layout/VerticalCurvedList"/>
    <dgm:cxn modelId="{8B988D0C-1FA3-43F8-B357-A96AEE8C4FBE}" type="presParOf" srcId="{0E998A2E-18CF-4DCA-878A-915870333A51}" destId="{665CB54F-8314-4480-830C-8BAD10A2C37D}" srcOrd="4" destOrd="0" presId="urn:microsoft.com/office/officeart/2008/layout/VerticalCurvedList"/>
    <dgm:cxn modelId="{70698B16-61FC-4E58-A4AC-2385AEE70593}" type="presParOf" srcId="{665CB54F-8314-4480-830C-8BAD10A2C37D}" destId="{7E049F20-731B-4E4C-85C8-2C755F8FE62E}" srcOrd="0" destOrd="0" presId="urn:microsoft.com/office/officeart/2008/layout/VerticalCurvedList"/>
    <dgm:cxn modelId="{28821D7F-D91B-4FD4-80E2-F788C09B34D3}" type="presParOf" srcId="{0E998A2E-18CF-4DCA-878A-915870333A51}" destId="{226BCBDC-0254-483A-8F8A-1C4FE8549C32}" srcOrd="5" destOrd="0" presId="urn:microsoft.com/office/officeart/2008/layout/VerticalCurvedList"/>
    <dgm:cxn modelId="{C12D8FBA-713C-4ADC-B05B-8254A6C2E65E}" type="presParOf" srcId="{0E998A2E-18CF-4DCA-878A-915870333A51}" destId="{5AB6F566-1032-4E76-BAE4-38DCE8C03BCA}" srcOrd="6" destOrd="0" presId="urn:microsoft.com/office/officeart/2008/layout/VerticalCurvedList"/>
    <dgm:cxn modelId="{ED341997-C792-4A32-AB61-6B014C4477FB}" type="presParOf" srcId="{5AB6F566-1032-4E76-BAE4-38DCE8C03BCA}" destId="{A00F582A-183C-49A8-B963-E2DC87F515CD}" srcOrd="0" destOrd="0" presId="urn:microsoft.com/office/officeart/2008/layout/VerticalCurvedList"/>
    <dgm:cxn modelId="{EE22C41D-559F-4A3D-981C-158ADFB9E8DC}" type="presParOf" srcId="{0E998A2E-18CF-4DCA-878A-915870333A51}" destId="{99A15890-D15C-4EAF-B7E5-7472C5A81436}" srcOrd="7" destOrd="0" presId="urn:microsoft.com/office/officeart/2008/layout/VerticalCurvedList"/>
    <dgm:cxn modelId="{19E45513-0CAA-4817-AA8A-360FA7176F32}" type="presParOf" srcId="{0E998A2E-18CF-4DCA-878A-915870333A51}" destId="{DC333D5D-C8BD-495F-AB72-FFF23BAF0E0F}" srcOrd="8" destOrd="0" presId="urn:microsoft.com/office/officeart/2008/layout/VerticalCurvedList"/>
    <dgm:cxn modelId="{72F90349-F76B-4B21-B733-43840BD732C4}" type="presParOf" srcId="{DC333D5D-C8BD-495F-AB72-FFF23BAF0E0F}" destId="{64A77730-D8A7-4606-9A7A-C5CFFF63EDAC}" srcOrd="0" destOrd="0" presId="urn:microsoft.com/office/officeart/2008/layout/VerticalCurvedList"/>
    <dgm:cxn modelId="{79AED526-EBD6-490F-8BEB-39DE42F91F59}" type="presParOf" srcId="{0E998A2E-18CF-4DCA-878A-915870333A51}" destId="{38E63108-D8F5-4CC5-8CB7-573A78392C83}" srcOrd="9" destOrd="0" presId="urn:microsoft.com/office/officeart/2008/layout/VerticalCurvedList"/>
    <dgm:cxn modelId="{F74C696B-A7B3-4226-9B73-A4B36DEC8A00}" type="presParOf" srcId="{0E998A2E-18CF-4DCA-878A-915870333A51}" destId="{D410D520-9E70-4FF8-8C33-F8B7126ED4D5}" srcOrd="10" destOrd="0" presId="urn:microsoft.com/office/officeart/2008/layout/VerticalCurvedList"/>
    <dgm:cxn modelId="{46AABBE7-4C23-4C8A-853B-43C8A939D46F}" type="presParOf" srcId="{D410D520-9E70-4FF8-8C33-F8B7126ED4D5}" destId="{38F6DB9D-AF2F-441E-BCF3-12A7A5FF3D0E}" srcOrd="0" destOrd="0" presId="urn:microsoft.com/office/officeart/2008/layout/VerticalCurvedList"/>
  </dgm:cxnLst>
  <dgm:bg/>
  <dgm:whole>
    <a:ln w="31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BE23F2-A875-4E2A-A5A9-F3E5EDE5964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090F3FD-ED69-4B0D-95D4-D407BCEDC036}">
      <dgm:prSet phldrT="[Testo]" custT="1"/>
      <dgm:spPr/>
      <dgm:t>
        <a:bodyPr lIns="72000" rIns="72000"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it-IT" sz="1600" noProof="1" smtClean="0">
              <a:solidFill>
                <a:srgbClr val="002060"/>
              </a:solidFill>
              <a:latin typeface="Rockwell" panose="02060603020205020403" pitchFamily="18" charset="0"/>
            </a:rPr>
            <a:t>Main project for the development of digital literacy and for the promotion of digital inclusion in Emilia-Romagna Region</a:t>
          </a:r>
          <a:endParaRPr lang="it-IT" sz="1600" noProof="1" smtClean="0">
            <a:solidFill>
              <a:srgbClr val="002060"/>
            </a:solidFill>
            <a:latin typeface="Rockwell" panose="02060603020205020403" pitchFamily="18" charset="0"/>
          </a:endParaRPr>
        </a:p>
      </dgm:t>
    </dgm:pt>
    <dgm:pt modelId="{E7F06CFB-4820-4C0F-9881-75879F38BB85}" type="parTrans" cxnId="{827CAEA0-FA83-4315-A8B6-EE1809EF1DE8}">
      <dgm:prSet/>
      <dgm:spPr/>
      <dgm:t>
        <a:bodyPr/>
        <a:lstStyle/>
        <a:p>
          <a:endParaRPr lang="it-IT" noProof="1">
            <a:solidFill>
              <a:srgbClr val="002060"/>
            </a:solidFill>
            <a:latin typeface="Rockwell" panose="02060603020205020403" pitchFamily="18" charset="0"/>
          </a:endParaRPr>
        </a:p>
      </dgm:t>
    </dgm:pt>
    <dgm:pt modelId="{336249AE-066B-4E89-83A6-5D40EAEED4B2}" type="sibTrans" cxnId="{827CAEA0-FA83-4315-A8B6-EE1809EF1DE8}">
      <dgm:prSet/>
      <dgm:spPr/>
      <dgm:t>
        <a:bodyPr/>
        <a:lstStyle/>
        <a:p>
          <a:endParaRPr lang="it-IT" noProof="1">
            <a:solidFill>
              <a:srgbClr val="002060"/>
            </a:solidFill>
            <a:latin typeface="Rockwell" panose="02060603020205020403" pitchFamily="18" charset="0"/>
          </a:endParaRPr>
        </a:p>
      </dgm:t>
    </dgm:pt>
    <dgm:pt modelId="{60C01463-E5D2-4D07-8B9C-147EA8778E0D}">
      <dgm:prSet phldrT="[Testo]" custT="1"/>
      <dgm:spPr/>
      <dgm:t>
        <a:bodyPr lIns="72000" rIns="72000"/>
        <a:lstStyle/>
        <a:p>
          <a:pPr>
            <a:spcAft>
              <a:spcPts val="600"/>
            </a:spcAft>
          </a:pPr>
          <a:endParaRPr lang="it-IT" sz="1600" noProof="1">
            <a:solidFill>
              <a:srgbClr val="002060"/>
            </a:solidFill>
            <a:latin typeface="Rockwell" panose="02060603020205020403" pitchFamily="18" charset="0"/>
          </a:endParaRPr>
        </a:p>
      </dgm:t>
    </dgm:pt>
    <dgm:pt modelId="{7B72B38D-9652-40A5-89A7-519F75631260}" type="sibTrans" cxnId="{E97B7DEB-AECE-472F-AA94-329CC2B1FBEC}">
      <dgm:prSet/>
      <dgm:spPr/>
      <dgm:t>
        <a:bodyPr/>
        <a:lstStyle/>
        <a:p>
          <a:endParaRPr lang="it-IT" noProof="1">
            <a:solidFill>
              <a:srgbClr val="002060"/>
            </a:solidFill>
            <a:latin typeface="Rockwell" panose="02060603020205020403" pitchFamily="18" charset="0"/>
          </a:endParaRPr>
        </a:p>
      </dgm:t>
    </dgm:pt>
    <dgm:pt modelId="{16A50A82-89D0-40FC-AB7A-090C53D2A6AA}" type="parTrans" cxnId="{E97B7DEB-AECE-472F-AA94-329CC2B1FBEC}">
      <dgm:prSet/>
      <dgm:spPr/>
      <dgm:t>
        <a:bodyPr/>
        <a:lstStyle/>
        <a:p>
          <a:endParaRPr lang="it-IT" noProof="1">
            <a:solidFill>
              <a:srgbClr val="002060"/>
            </a:solidFill>
            <a:latin typeface="Rockwell" panose="02060603020205020403" pitchFamily="18" charset="0"/>
          </a:endParaRPr>
        </a:p>
      </dgm:t>
    </dgm:pt>
    <dgm:pt modelId="{DE572B7D-A560-45E5-BC63-FA741C16C95E}">
      <dgm:prSet phldrT="[Testo]" custT="1"/>
      <dgm:spPr/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</a:pPr>
          <a:endParaRPr lang="it-IT" altLang="it-IT" sz="2000" b="1" noProof="1" smtClean="0">
            <a:solidFill>
              <a:srgbClr val="002060"/>
            </a:solidFill>
            <a:latin typeface="Rockwell" panose="02060603020205020403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altLang="it-IT" sz="1600" noProof="1" smtClean="0">
              <a:solidFill>
                <a:srgbClr val="002060"/>
              </a:solidFill>
              <a:latin typeface="Rockwell" panose="02060603020205020403" pitchFamily="18" charset="0"/>
            </a:rPr>
            <a:t>https://www.paneeinternet.it/public/pei-en</a:t>
          </a:r>
          <a:endParaRPr lang="it-IT" sz="1600" noProof="1" smtClean="0">
            <a:solidFill>
              <a:srgbClr val="002060"/>
            </a:solidFill>
            <a:latin typeface="Rockwell" panose="02060603020205020403" pitchFamily="18" charset="0"/>
          </a:endParaRPr>
        </a:p>
      </dgm:t>
    </dgm:pt>
    <dgm:pt modelId="{2A3C6839-1C06-49F7-A2F8-041FDD96BCEF}" type="sibTrans" cxnId="{3650BCD2-A0C0-48DE-9054-C6CB8121C01F}">
      <dgm:prSet/>
      <dgm:spPr/>
      <dgm:t>
        <a:bodyPr/>
        <a:lstStyle/>
        <a:p>
          <a:endParaRPr lang="it-IT" noProof="1">
            <a:solidFill>
              <a:srgbClr val="002060"/>
            </a:solidFill>
            <a:latin typeface="Rockwell" panose="02060603020205020403" pitchFamily="18" charset="0"/>
          </a:endParaRPr>
        </a:p>
      </dgm:t>
    </dgm:pt>
    <dgm:pt modelId="{B6E948FF-36C9-431D-85DA-50BA6BF45810}" type="parTrans" cxnId="{3650BCD2-A0C0-48DE-9054-C6CB8121C01F}">
      <dgm:prSet/>
      <dgm:spPr/>
      <dgm:t>
        <a:bodyPr/>
        <a:lstStyle/>
        <a:p>
          <a:endParaRPr lang="it-IT" noProof="1">
            <a:solidFill>
              <a:srgbClr val="002060"/>
            </a:solidFill>
            <a:latin typeface="Rockwell" panose="02060603020205020403" pitchFamily="18" charset="0"/>
          </a:endParaRPr>
        </a:p>
      </dgm:t>
    </dgm:pt>
    <dgm:pt modelId="{9FBF729B-978E-4F54-8FCF-C22CCACE2DE2}">
      <dgm:prSet phldrT="[Testo]" custT="1"/>
      <dgm:spPr/>
      <dgm:t>
        <a:bodyPr lIns="72000" rIns="72000"/>
        <a:lstStyle/>
        <a:p>
          <a:pPr>
            <a:spcAft>
              <a:spcPts val="600"/>
            </a:spcAft>
          </a:pPr>
          <a:endParaRPr lang="it-IT" sz="1600" noProof="1">
            <a:solidFill>
              <a:srgbClr val="002060"/>
            </a:solidFill>
            <a:latin typeface="Rockwell" panose="02060603020205020403" pitchFamily="18" charset="0"/>
          </a:endParaRPr>
        </a:p>
      </dgm:t>
    </dgm:pt>
    <dgm:pt modelId="{EBDAE7F4-982B-436E-A7D2-53B732BC62BE}" type="parTrans" cxnId="{91E0CDF7-2FCE-4AFB-99F8-009295581CB4}">
      <dgm:prSet/>
      <dgm:spPr/>
      <dgm:t>
        <a:bodyPr/>
        <a:lstStyle/>
        <a:p>
          <a:endParaRPr lang="it-IT"/>
        </a:p>
      </dgm:t>
    </dgm:pt>
    <dgm:pt modelId="{4B46977E-046D-4DF8-A621-FB130719867B}" type="sibTrans" cxnId="{91E0CDF7-2FCE-4AFB-99F8-009295581CB4}">
      <dgm:prSet/>
      <dgm:spPr/>
      <dgm:t>
        <a:bodyPr/>
        <a:lstStyle/>
        <a:p>
          <a:endParaRPr lang="it-IT"/>
        </a:p>
      </dgm:t>
    </dgm:pt>
    <dgm:pt modelId="{5EEBBED7-2707-4D25-9280-B0A1669B06D1}">
      <dgm:prSet phldrT="[Testo]" custT="1"/>
      <dgm:spPr/>
      <dgm:t>
        <a:bodyPr lIns="72000" rIns="72000"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it-IT" sz="1600" noProof="1" smtClean="0">
              <a:solidFill>
                <a:srgbClr val="002060"/>
              </a:solidFill>
              <a:latin typeface="Rockwell" panose="02060603020205020403" pitchFamily="18" charset="0"/>
            </a:rPr>
            <a:t> Included in Emilia-Romagna Region Digital Agenda 2015-2020</a:t>
          </a:r>
          <a:endParaRPr lang="it-IT" sz="1600" noProof="1" smtClean="0">
            <a:solidFill>
              <a:srgbClr val="002060"/>
            </a:solidFill>
            <a:latin typeface="Rockwell" panose="02060603020205020403" pitchFamily="18" charset="0"/>
          </a:endParaRPr>
        </a:p>
      </dgm:t>
    </dgm:pt>
    <dgm:pt modelId="{9BAB9322-DAB3-4511-9989-E64820656FA9}" type="parTrans" cxnId="{9A73206B-D8A4-4CBE-A6CA-B3CBA7D8E9F4}">
      <dgm:prSet/>
      <dgm:spPr/>
      <dgm:t>
        <a:bodyPr/>
        <a:lstStyle/>
        <a:p>
          <a:endParaRPr lang="it-IT"/>
        </a:p>
      </dgm:t>
    </dgm:pt>
    <dgm:pt modelId="{E778F075-FDD6-4238-9159-485AC67FB9C6}" type="sibTrans" cxnId="{9A73206B-D8A4-4CBE-A6CA-B3CBA7D8E9F4}">
      <dgm:prSet/>
      <dgm:spPr/>
      <dgm:t>
        <a:bodyPr/>
        <a:lstStyle/>
        <a:p>
          <a:endParaRPr lang="it-IT"/>
        </a:p>
      </dgm:t>
    </dgm:pt>
    <dgm:pt modelId="{EAE6EC27-1719-4C3B-A8EA-5374FF8C19E0}">
      <dgm:prSet phldrT="[Testo]" custT="1"/>
      <dgm:spPr/>
      <dgm:t>
        <a:bodyPr lIns="72000" rIns="72000"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it-IT" sz="1600" noProof="1" smtClean="0">
              <a:solidFill>
                <a:srgbClr val="002060"/>
              </a:solidFill>
              <a:latin typeface="Rockwell" panose="02060603020205020403" pitchFamily="18" charset="0"/>
            </a:rPr>
            <a:t> D</a:t>
          </a:r>
          <a:r>
            <a:rPr lang="it-IT" altLang="it-IT" sz="1600" noProof="1" smtClean="0">
              <a:solidFill>
                <a:srgbClr val="002060"/>
              </a:solidFill>
              <a:latin typeface="Rockwell" panose="02060603020205020403" pitchFamily="18" charset="0"/>
            </a:rPr>
            <a:t>igital literacy training &amp; digital cultural events</a:t>
          </a:r>
          <a:endParaRPr lang="it-IT" sz="1600" noProof="1" smtClean="0">
            <a:solidFill>
              <a:srgbClr val="002060"/>
            </a:solidFill>
            <a:latin typeface="Rockwell" panose="02060603020205020403" pitchFamily="18" charset="0"/>
          </a:endParaRPr>
        </a:p>
      </dgm:t>
    </dgm:pt>
    <dgm:pt modelId="{D9BAC841-687B-454E-8B0B-B13792C82BCA}" type="parTrans" cxnId="{CCC66307-07BF-4184-BE63-3DF7C888741B}">
      <dgm:prSet/>
      <dgm:spPr/>
      <dgm:t>
        <a:bodyPr/>
        <a:lstStyle/>
        <a:p>
          <a:endParaRPr lang="it-IT"/>
        </a:p>
      </dgm:t>
    </dgm:pt>
    <dgm:pt modelId="{13F00231-8A4A-4B00-A147-8AC1F061904B}" type="sibTrans" cxnId="{CCC66307-07BF-4184-BE63-3DF7C888741B}">
      <dgm:prSet/>
      <dgm:spPr/>
      <dgm:t>
        <a:bodyPr/>
        <a:lstStyle/>
        <a:p>
          <a:endParaRPr lang="it-IT"/>
        </a:p>
      </dgm:t>
    </dgm:pt>
    <dgm:pt modelId="{FA3601F3-D219-4B4B-AE35-B8FB6715A94E}">
      <dgm:prSet phldrT="[Testo]" custT="1"/>
      <dgm:spPr/>
      <dgm:t>
        <a:bodyPr lIns="72000" rIns="72000"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it-IT" sz="1600" noProof="1" smtClean="0">
              <a:solidFill>
                <a:srgbClr val="002060"/>
              </a:solidFill>
              <a:latin typeface="Rockwell" panose="02060603020205020403" pitchFamily="18" charset="0"/>
            </a:rPr>
            <a:t> Focus on vulnerable groups such as migrants, uneployed,  peoplewith  disabilities</a:t>
          </a:r>
          <a:endParaRPr lang="it-IT" sz="1600" noProof="1" smtClean="0">
            <a:solidFill>
              <a:srgbClr val="002060"/>
            </a:solidFill>
            <a:latin typeface="Rockwell" panose="02060603020205020403" pitchFamily="18" charset="0"/>
          </a:endParaRPr>
        </a:p>
      </dgm:t>
    </dgm:pt>
    <dgm:pt modelId="{20483D19-6C51-49DC-9022-880AAA2D3F33}" type="parTrans" cxnId="{FA991B18-E74C-4139-9582-43B20EA98524}">
      <dgm:prSet/>
      <dgm:spPr/>
      <dgm:t>
        <a:bodyPr/>
        <a:lstStyle/>
        <a:p>
          <a:endParaRPr lang="it-IT"/>
        </a:p>
      </dgm:t>
    </dgm:pt>
    <dgm:pt modelId="{11DAF96C-D807-4BF8-9D0A-A03BE287F8FF}" type="sibTrans" cxnId="{FA991B18-E74C-4139-9582-43B20EA98524}">
      <dgm:prSet/>
      <dgm:spPr/>
      <dgm:t>
        <a:bodyPr/>
        <a:lstStyle/>
        <a:p>
          <a:endParaRPr lang="it-IT"/>
        </a:p>
      </dgm:t>
    </dgm:pt>
    <dgm:pt modelId="{9AE4D0F1-F863-4D63-8E72-ED793A117AF2}">
      <dgm:prSet phldrT="[Testo]" custT="1"/>
      <dgm:spPr/>
      <dgm:t>
        <a:bodyPr lIns="72000" rIns="72000"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altLang="it-IT" sz="1600" noProof="1" smtClean="0">
              <a:solidFill>
                <a:srgbClr val="002060"/>
              </a:solidFill>
              <a:latin typeface="Rockwell" panose="02060603020205020403" pitchFamily="18" charset="0"/>
            </a:rPr>
            <a:t> </a:t>
          </a:r>
          <a:r>
            <a:rPr lang="en-US" altLang="it-IT" sz="1600" noProof="1" smtClean="0">
              <a:solidFill>
                <a:srgbClr val="002060"/>
              </a:solidFill>
              <a:latin typeface="Rockwell" panose="02060603020205020403" pitchFamily="18" charset="0"/>
            </a:rPr>
            <a:t>D</a:t>
          </a:r>
          <a:r>
            <a:rPr lang="it-IT" altLang="it-IT" sz="1600" noProof="1" smtClean="0">
              <a:solidFill>
                <a:srgbClr val="002060"/>
              </a:solidFill>
              <a:latin typeface="Rockwell" panose="02060603020205020403" pitchFamily="18" charset="0"/>
            </a:rPr>
            <a:t>igital facilitation service: </a:t>
          </a:r>
          <a:r>
            <a:rPr lang="en-US" altLang="it-IT" sz="1600" noProof="1" smtClean="0">
              <a:solidFill>
                <a:srgbClr val="002060"/>
              </a:solidFill>
              <a:latin typeface="Rockwell" panose="02060603020205020403" pitchFamily="18" charset="0"/>
            </a:rPr>
            <a:t>84 active locations, mostly public libraries, with e-facilitators</a:t>
          </a:r>
          <a:endParaRPr lang="it-IT" sz="1600" noProof="1" smtClean="0">
            <a:solidFill>
              <a:srgbClr val="002060"/>
            </a:solidFill>
            <a:latin typeface="Rockwell" panose="02060603020205020403" pitchFamily="18" charset="0"/>
          </a:endParaRPr>
        </a:p>
      </dgm:t>
    </dgm:pt>
    <dgm:pt modelId="{DD9456B2-1AED-492F-9390-93AC4DFE7CCC}" type="parTrans" cxnId="{351322AB-8E61-413D-B453-08E3C7D309BA}">
      <dgm:prSet/>
      <dgm:spPr/>
      <dgm:t>
        <a:bodyPr/>
        <a:lstStyle/>
        <a:p>
          <a:endParaRPr lang="it-IT"/>
        </a:p>
      </dgm:t>
    </dgm:pt>
    <dgm:pt modelId="{374EBD47-0857-49EF-84FB-475806E138D7}" type="sibTrans" cxnId="{351322AB-8E61-413D-B453-08E3C7D309BA}">
      <dgm:prSet/>
      <dgm:spPr/>
      <dgm:t>
        <a:bodyPr/>
        <a:lstStyle/>
        <a:p>
          <a:endParaRPr lang="it-IT"/>
        </a:p>
      </dgm:t>
    </dgm:pt>
    <dgm:pt modelId="{A500E6FD-F93F-48F1-B25D-D88DCB6008F3}" type="pres">
      <dgm:prSet presAssocID="{45BE23F2-A875-4E2A-A5A9-F3E5EDE596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3A036D1-5B96-4AB8-B19A-E473C8A1DB5A}" type="pres">
      <dgm:prSet presAssocID="{8090F3FD-ED69-4B0D-95D4-D407BCEDC036}" presName="parentLin" presStyleCnt="0"/>
      <dgm:spPr/>
    </dgm:pt>
    <dgm:pt modelId="{BF2C4C50-5795-47C8-BB30-217E499A9580}" type="pres">
      <dgm:prSet presAssocID="{8090F3FD-ED69-4B0D-95D4-D407BCEDC036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CC8D68AC-8635-4D89-B88E-F63EB3DE3EC0}" type="pres">
      <dgm:prSet presAssocID="{8090F3FD-ED69-4B0D-95D4-D407BCEDC03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3D2DF4-299E-4DE0-8F07-CE35A50C7BBD}" type="pres">
      <dgm:prSet presAssocID="{8090F3FD-ED69-4B0D-95D4-D407BCEDC036}" presName="negativeSpace" presStyleCnt="0"/>
      <dgm:spPr/>
    </dgm:pt>
    <dgm:pt modelId="{C05BF5BC-B234-44BE-A311-20B10EC1E227}" type="pres">
      <dgm:prSet presAssocID="{8090F3FD-ED69-4B0D-95D4-D407BCEDC03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744B8B-A6E7-42F2-90C5-4EB652654F6C}" type="pres">
      <dgm:prSet presAssocID="{336249AE-066B-4E89-83A6-5D40EAEED4B2}" presName="spaceBetweenRectangles" presStyleCnt="0"/>
      <dgm:spPr/>
    </dgm:pt>
    <dgm:pt modelId="{394D3731-D6B4-478F-8594-F184EAEC6F79}" type="pres">
      <dgm:prSet presAssocID="{DE572B7D-A560-45E5-BC63-FA741C16C95E}" presName="parentLin" presStyleCnt="0"/>
      <dgm:spPr/>
    </dgm:pt>
    <dgm:pt modelId="{058386CA-5BDA-49F5-A535-2299C15FF012}" type="pres">
      <dgm:prSet presAssocID="{DE572B7D-A560-45E5-BC63-FA741C16C95E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3C350970-4113-4D30-9108-E4B8D89CD7C0}" type="pres">
      <dgm:prSet presAssocID="{DE572B7D-A560-45E5-BC63-FA741C16C95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A22B93-502F-4E75-B3A7-77C20ED2261E}" type="pres">
      <dgm:prSet presAssocID="{DE572B7D-A560-45E5-BC63-FA741C16C95E}" presName="negativeSpace" presStyleCnt="0"/>
      <dgm:spPr/>
    </dgm:pt>
    <dgm:pt modelId="{BFDED30D-D067-457F-9820-DBB2972417BA}" type="pres">
      <dgm:prSet presAssocID="{DE572B7D-A560-45E5-BC63-FA741C16C95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A991B18-E74C-4139-9582-43B20EA98524}" srcId="{8090F3FD-ED69-4B0D-95D4-D407BCEDC036}" destId="{FA3601F3-D219-4B4B-AE35-B8FB6715A94E}" srcOrd="3" destOrd="0" parTransId="{20483D19-6C51-49DC-9022-880AAA2D3F33}" sibTransId="{11DAF96C-D807-4BF8-9D0A-A03BE287F8FF}"/>
    <dgm:cxn modelId="{002DB77E-5338-4A25-82AC-83DD89089D26}" type="presOf" srcId="{45BE23F2-A875-4E2A-A5A9-F3E5EDE5964B}" destId="{A500E6FD-F93F-48F1-B25D-D88DCB6008F3}" srcOrd="0" destOrd="0" presId="urn:microsoft.com/office/officeart/2005/8/layout/list1"/>
    <dgm:cxn modelId="{89E83CA4-59C2-4F32-AFC8-D5BF8A06DE32}" type="presOf" srcId="{FA3601F3-D219-4B4B-AE35-B8FB6715A94E}" destId="{C05BF5BC-B234-44BE-A311-20B10EC1E227}" srcOrd="0" destOrd="3" presId="urn:microsoft.com/office/officeart/2005/8/layout/list1"/>
    <dgm:cxn modelId="{9A73206B-D8A4-4CBE-A6CA-B3CBA7D8E9F4}" srcId="{8090F3FD-ED69-4B0D-95D4-D407BCEDC036}" destId="{5EEBBED7-2707-4D25-9280-B0A1669B06D1}" srcOrd="0" destOrd="0" parTransId="{9BAB9322-DAB3-4511-9989-E64820656FA9}" sibTransId="{E778F075-FDD6-4238-9159-485AC67FB9C6}"/>
    <dgm:cxn modelId="{02DCDD68-2100-4AE6-82EA-E69CD6D423D1}" type="presOf" srcId="{9FBF729B-978E-4F54-8FCF-C22CCACE2DE2}" destId="{BFDED30D-D067-457F-9820-DBB2972417BA}" srcOrd="0" destOrd="1" presId="urn:microsoft.com/office/officeart/2005/8/layout/list1"/>
    <dgm:cxn modelId="{5F4AC9D2-0BC2-43A0-8768-8292E92B084E}" type="presOf" srcId="{EAE6EC27-1719-4C3B-A8EA-5374FF8C19E0}" destId="{C05BF5BC-B234-44BE-A311-20B10EC1E227}" srcOrd="0" destOrd="1" presId="urn:microsoft.com/office/officeart/2005/8/layout/list1"/>
    <dgm:cxn modelId="{55C5A3D8-16FA-4C49-9230-F971F86EFE1D}" type="presOf" srcId="{DE572B7D-A560-45E5-BC63-FA741C16C95E}" destId="{3C350970-4113-4D30-9108-E4B8D89CD7C0}" srcOrd="1" destOrd="0" presId="urn:microsoft.com/office/officeart/2005/8/layout/list1"/>
    <dgm:cxn modelId="{E97B7DEB-AECE-472F-AA94-329CC2B1FBEC}" srcId="{DE572B7D-A560-45E5-BC63-FA741C16C95E}" destId="{60C01463-E5D2-4D07-8B9C-147EA8778E0D}" srcOrd="0" destOrd="0" parTransId="{16A50A82-89D0-40FC-AB7A-090C53D2A6AA}" sibTransId="{7B72B38D-9652-40A5-89A7-519F75631260}"/>
    <dgm:cxn modelId="{B69CC170-542C-4323-9018-9FD8BA60A078}" type="presOf" srcId="{5EEBBED7-2707-4D25-9280-B0A1669B06D1}" destId="{C05BF5BC-B234-44BE-A311-20B10EC1E227}" srcOrd="0" destOrd="0" presId="urn:microsoft.com/office/officeart/2005/8/layout/list1"/>
    <dgm:cxn modelId="{351322AB-8E61-413D-B453-08E3C7D309BA}" srcId="{8090F3FD-ED69-4B0D-95D4-D407BCEDC036}" destId="{9AE4D0F1-F863-4D63-8E72-ED793A117AF2}" srcOrd="2" destOrd="0" parTransId="{DD9456B2-1AED-492F-9390-93AC4DFE7CCC}" sibTransId="{374EBD47-0857-49EF-84FB-475806E138D7}"/>
    <dgm:cxn modelId="{3650BCD2-A0C0-48DE-9054-C6CB8121C01F}" srcId="{45BE23F2-A875-4E2A-A5A9-F3E5EDE5964B}" destId="{DE572B7D-A560-45E5-BC63-FA741C16C95E}" srcOrd="1" destOrd="0" parTransId="{B6E948FF-36C9-431D-85DA-50BA6BF45810}" sibTransId="{2A3C6839-1C06-49F7-A2F8-041FDD96BCEF}"/>
    <dgm:cxn modelId="{91E0CDF7-2FCE-4AFB-99F8-009295581CB4}" srcId="{DE572B7D-A560-45E5-BC63-FA741C16C95E}" destId="{9FBF729B-978E-4F54-8FCF-C22CCACE2DE2}" srcOrd="1" destOrd="0" parTransId="{EBDAE7F4-982B-436E-A7D2-53B732BC62BE}" sibTransId="{4B46977E-046D-4DF8-A621-FB130719867B}"/>
    <dgm:cxn modelId="{E62920A9-5DA8-4992-8C4D-AB90A6992DCE}" type="presOf" srcId="{9AE4D0F1-F863-4D63-8E72-ED793A117AF2}" destId="{C05BF5BC-B234-44BE-A311-20B10EC1E227}" srcOrd="0" destOrd="2" presId="urn:microsoft.com/office/officeart/2005/8/layout/list1"/>
    <dgm:cxn modelId="{827CAEA0-FA83-4315-A8B6-EE1809EF1DE8}" srcId="{45BE23F2-A875-4E2A-A5A9-F3E5EDE5964B}" destId="{8090F3FD-ED69-4B0D-95D4-D407BCEDC036}" srcOrd="0" destOrd="0" parTransId="{E7F06CFB-4820-4C0F-9881-75879F38BB85}" sibTransId="{336249AE-066B-4E89-83A6-5D40EAEED4B2}"/>
    <dgm:cxn modelId="{FB92F810-50F7-4297-8EBA-C2F3B7D1A652}" type="presOf" srcId="{8090F3FD-ED69-4B0D-95D4-D407BCEDC036}" destId="{CC8D68AC-8635-4D89-B88E-F63EB3DE3EC0}" srcOrd="1" destOrd="0" presId="urn:microsoft.com/office/officeart/2005/8/layout/list1"/>
    <dgm:cxn modelId="{612C6498-AB5A-44D0-B4B9-18D7A8C62D03}" type="presOf" srcId="{60C01463-E5D2-4D07-8B9C-147EA8778E0D}" destId="{BFDED30D-D067-457F-9820-DBB2972417BA}" srcOrd="0" destOrd="0" presId="urn:microsoft.com/office/officeart/2005/8/layout/list1"/>
    <dgm:cxn modelId="{6555B81C-18DB-4DB3-BFE1-A3E266F9BFDF}" type="presOf" srcId="{8090F3FD-ED69-4B0D-95D4-D407BCEDC036}" destId="{BF2C4C50-5795-47C8-BB30-217E499A9580}" srcOrd="0" destOrd="0" presId="urn:microsoft.com/office/officeart/2005/8/layout/list1"/>
    <dgm:cxn modelId="{CCC66307-07BF-4184-BE63-3DF7C888741B}" srcId="{8090F3FD-ED69-4B0D-95D4-D407BCEDC036}" destId="{EAE6EC27-1719-4C3B-A8EA-5374FF8C19E0}" srcOrd="1" destOrd="0" parTransId="{D9BAC841-687B-454E-8B0B-B13792C82BCA}" sibTransId="{13F00231-8A4A-4B00-A147-8AC1F061904B}"/>
    <dgm:cxn modelId="{8ABAA776-C764-4119-86AE-0DE52EADCEF2}" type="presOf" srcId="{DE572B7D-A560-45E5-BC63-FA741C16C95E}" destId="{058386CA-5BDA-49F5-A535-2299C15FF012}" srcOrd="0" destOrd="0" presId="urn:microsoft.com/office/officeart/2005/8/layout/list1"/>
    <dgm:cxn modelId="{47D971C7-1E33-42B5-B07C-A00415D27DCC}" type="presParOf" srcId="{A500E6FD-F93F-48F1-B25D-D88DCB6008F3}" destId="{13A036D1-5B96-4AB8-B19A-E473C8A1DB5A}" srcOrd="0" destOrd="0" presId="urn:microsoft.com/office/officeart/2005/8/layout/list1"/>
    <dgm:cxn modelId="{0797B306-48EC-435D-BAE6-2F5739224D4F}" type="presParOf" srcId="{13A036D1-5B96-4AB8-B19A-E473C8A1DB5A}" destId="{BF2C4C50-5795-47C8-BB30-217E499A9580}" srcOrd="0" destOrd="0" presId="urn:microsoft.com/office/officeart/2005/8/layout/list1"/>
    <dgm:cxn modelId="{50C95790-437B-4C9C-B6A0-7F87EF84223F}" type="presParOf" srcId="{13A036D1-5B96-4AB8-B19A-E473C8A1DB5A}" destId="{CC8D68AC-8635-4D89-B88E-F63EB3DE3EC0}" srcOrd="1" destOrd="0" presId="urn:microsoft.com/office/officeart/2005/8/layout/list1"/>
    <dgm:cxn modelId="{965CB119-0184-4F2E-B00A-058C13192A42}" type="presParOf" srcId="{A500E6FD-F93F-48F1-B25D-D88DCB6008F3}" destId="{7A3D2DF4-299E-4DE0-8F07-CE35A50C7BBD}" srcOrd="1" destOrd="0" presId="urn:microsoft.com/office/officeart/2005/8/layout/list1"/>
    <dgm:cxn modelId="{BA853AE8-5252-472A-978A-27BBCAD63CA2}" type="presParOf" srcId="{A500E6FD-F93F-48F1-B25D-D88DCB6008F3}" destId="{C05BF5BC-B234-44BE-A311-20B10EC1E227}" srcOrd="2" destOrd="0" presId="urn:microsoft.com/office/officeart/2005/8/layout/list1"/>
    <dgm:cxn modelId="{32388352-1CE7-4883-9A92-D5F08801A524}" type="presParOf" srcId="{A500E6FD-F93F-48F1-B25D-D88DCB6008F3}" destId="{70744B8B-A6E7-42F2-90C5-4EB652654F6C}" srcOrd="3" destOrd="0" presId="urn:microsoft.com/office/officeart/2005/8/layout/list1"/>
    <dgm:cxn modelId="{04D8B321-47C0-4DDF-8D9C-ADF8046E4478}" type="presParOf" srcId="{A500E6FD-F93F-48F1-B25D-D88DCB6008F3}" destId="{394D3731-D6B4-478F-8594-F184EAEC6F79}" srcOrd="4" destOrd="0" presId="urn:microsoft.com/office/officeart/2005/8/layout/list1"/>
    <dgm:cxn modelId="{F453B251-6B97-45DA-9F2A-3FF8A053CB2C}" type="presParOf" srcId="{394D3731-D6B4-478F-8594-F184EAEC6F79}" destId="{058386CA-5BDA-49F5-A535-2299C15FF012}" srcOrd="0" destOrd="0" presId="urn:microsoft.com/office/officeart/2005/8/layout/list1"/>
    <dgm:cxn modelId="{C2575109-9A55-4FB8-8B20-6DD558C116A9}" type="presParOf" srcId="{394D3731-D6B4-478F-8594-F184EAEC6F79}" destId="{3C350970-4113-4D30-9108-E4B8D89CD7C0}" srcOrd="1" destOrd="0" presId="urn:microsoft.com/office/officeart/2005/8/layout/list1"/>
    <dgm:cxn modelId="{937230CE-04B5-4EEF-9DD2-D83DB1DB43D2}" type="presParOf" srcId="{A500E6FD-F93F-48F1-B25D-D88DCB6008F3}" destId="{B1A22B93-502F-4E75-B3A7-77C20ED2261E}" srcOrd="5" destOrd="0" presId="urn:microsoft.com/office/officeart/2005/8/layout/list1"/>
    <dgm:cxn modelId="{A93AAFE6-17F0-4594-8437-142B42C10576}" type="presParOf" srcId="{A500E6FD-F93F-48F1-B25D-D88DCB6008F3}" destId="{BFDED30D-D067-457F-9820-DBB2972417B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0225B-6536-47FA-8343-9D4CD0F11F12}">
      <dsp:nvSpPr>
        <dsp:cNvPr id="0" name=""/>
        <dsp:cNvSpPr/>
      </dsp:nvSpPr>
      <dsp:spPr>
        <a:xfrm>
          <a:off x="-4880574" y="-661077"/>
          <a:ext cx="5735201" cy="5735201"/>
        </a:xfrm>
        <a:prstGeom prst="blockArc">
          <a:avLst>
            <a:gd name="adj1" fmla="val 18900000"/>
            <a:gd name="adj2" fmla="val 2700000"/>
            <a:gd name="adj3" fmla="val 377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DF8D9-700D-49C9-ABB6-0D62F6C2FDE4}">
      <dsp:nvSpPr>
        <dsp:cNvPr id="0" name=""/>
        <dsp:cNvSpPr/>
      </dsp:nvSpPr>
      <dsp:spPr>
        <a:xfrm>
          <a:off x="303727" y="266116"/>
          <a:ext cx="7327745" cy="532573"/>
        </a:xfrm>
        <a:prstGeom prst="rect">
          <a:avLst/>
        </a:prstGeom>
        <a:solidFill>
          <a:schemeClr val="bg1">
            <a:lumMod val="95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73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002060"/>
              </a:solidFill>
            </a:rPr>
            <a:t>SOCIAL ECONOMY </a:t>
          </a:r>
          <a:endParaRPr lang="it-IT" sz="2000" b="1" kern="1200" dirty="0">
            <a:solidFill>
              <a:srgbClr val="002060"/>
            </a:solidFill>
          </a:endParaRPr>
        </a:p>
      </dsp:txBody>
      <dsp:txXfrm>
        <a:off x="303727" y="266116"/>
        <a:ext cx="7327745" cy="532573"/>
      </dsp:txXfrm>
    </dsp:sp>
    <dsp:sp modelId="{BF62540A-9B75-4B35-BC33-6AB76AE6344F}">
      <dsp:nvSpPr>
        <dsp:cNvPr id="0" name=""/>
        <dsp:cNvSpPr/>
      </dsp:nvSpPr>
      <dsp:spPr>
        <a:xfrm>
          <a:off x="51236" y="176104"/>
          <a:ext cx="665717" cy="665717"/>
        </a:xfrm>
        <a:prstGeom prst="ellipse">
          <a:avLst/>
        </a:prstGeom>
        <a:solidFill>
          <a:schemeClr val="accent1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8F54FF23-7327-49DA-A8AB-718151F18615}">
      <dsp:nvSpPr>
        <dsp:cNvPr id="0" name=""/>
        <dsp:cNvSpPr/>
      </dsp:nvSpPr>
      <dsp:spPr>
        <a:xfrm>
          <a:off x="718842" y="1064721"/>
          <a:ext cx="6946118" cy="532573"/>
        </a:xfrm>
        <a:prstGeom prst="rect">
          <a:avLst/>
        </a:prstGeom>
        <a:solidFill>
          <a:schemeClr val="bg1">
            <a:lumMod val="95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73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002060"/>
              </a:solidFill>
            </a:rPr>
            <a:t>MIGRATION </a:t>
          </a:r>
          <a:endParaRPr lang="it-IT" sz="2000" b="1" kern="1200" dirty="0">
            <a:solidFill>
              <a:srgbClr val="002060"/>
            </a:solidFill>
          </a:endParaRPr>
        </a:p>
      </dsp:txBody>
      <dsp:txXfrm>
        <a:off x="718842" y="1064721"/>
        <a:ext cx="6946118" cy="532573"/>
      </dsp:txXfrm>
    </dsp:sp>
    <dsp:sp modelId="{7E049F20-731B-4E4C-85C8-2C755F8FE62E}">
      <dsp:nvSpPr>
        <dsp:cNvPr id="0" name=""/>
        <dsp:cNvSpPr/>
      </dsp:nvSpPr>
      <dsp:spPr>
        <a:xfrm>
          <a:off x="385983" y="998149"/>
          <a:ext cx="665717" cy="665717"/>
        </a:xfrm>
        <a:prstGeom prst="ellipse">
          <a:avLst/>
        </a:prstGeom>
        <a:solidFill>
          <a:schemeClr val="accent1"/>
        </a:solidFill>
        <a:ln w="1079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BCBDC-0254-483A-8F8A-1C4FE8549C32}">
      <dsp:nvSpPr>
        <dsp:cNvPr id="0" name=""/>
        <dsp:cNvSpPr/>
      </dsp:nvSpPr>
      <dsp:spPr>
        <a:xfrm>
          <a:off x="959603" y="1891079"/>
          <a:ext cx="6828990" cy="532573"/>
        </a:xfrm>
        <a:prstGeom prst="rect">
          <a:avLst/>
        </a:prstGeom>
        <a:solidFill>
          <a:schemeClr val="bg1">
            <a:lumMod val="95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73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002060"/>
              </a:solidFill>
            </a:rPr>
            <a:t>EMILIA-ROMAGNA DIGITAL AGENDA</a:t>
          </a:r>
          <a:endParaRPr lang="it-IT" sz="2000" b="1" kern="1200" dirty="0">
            <a:solidFill>
              <a:srgbClr val="002060"/>
            </a:solidFill>
          </a:endParaRPr>
        </a:p>
      </dsp:txBody>
      <dsp:txXfrm>
        <a:off x="959603" y="1891079"/>
        <a:ext cx="6828990" cy="532573"/>
      </dsp:txXfrm>
    </dsp:sp>
    <dsp:sp modelId="{A00F582A-183C-49A8-B963-E2DC87F515CD}">
      <dsp:nvSpPr>
        <dsp:cNvPr id="0" name=""/>
        <dsp:cNvSpPr/>
      </dsp:nvSpPr>
      <dsp:spPr>
        <a:xfrm>
          <a:off x="503112" y="1796754"/>
          <a:ext cx="665717" cy="665717"/>
        </a:xfrm>
        <a:prstGeom prst="ellipse">
          <a:avLst/>
        </a:prstGeom>
        <a:solidFill>
          <a:schemeClr val="accent1"/>
        </a:solidFill>
        <a:ln w="1079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15890-D15C-4EAF-B7E5-7472C5A81436}">
      <dsp:nvSpPr>
        <dsp:cNvPr id="0" name=""/>
        <dsp:cNvSpPr/>
      </dsp:nvSpPr>
      <dsp:spPr>
        <a:xfrm>
          <a:off x="581031" y="2640106"/>
          <a:ext cx="7207570" cy="532573"/>
        </a:xfrm>
        <a:prstGeom prst="rect">
          <a:avLst/>
        </a:prstGeom>
        <a:solidFill>
          <a:schemeClr val="bg1">
            <a:lumMod val="95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73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002060"/>
              </a:solidFill>
            </a:rPr>
            <a:t>     SOLIDARITY ECONOMY </a:t>
          </a:r>
          <a:endParaRPr lang="it-IT" sz="2000" b="1" kern="1200" dirty="0">
            <a:solidFill>
              <a:srgbClr val="002060"/>
            </a:solidFill>
          </a:endParaRPr>
        </a:p>
      </dsp:txBody>
      <dsp:txXfrm>
        <a:off x="581031" y="2640106"/>
        <a:ext cx="7207570" cy="532573"/>
      </dsp:txXfrm>
    </dsp:sp>
    <dsp:sp modelId="{64A77730-D8A7-4606-9A7A-C5CFFF63EDAC}">
      <dsp:nvSpPr>
        <dsp:cNvPr id="0" name=""/>
        <dsp:cNvSpPr/>
      </dsp:nvSpPr>
      <dsp:spPr>
        <a:xfrm>
          <a:off x="385983" y="2595359"/>
          <a:ext cx="665717" cy="665717"/>
        </a:xfrm>
        <a:prstGeom prst="ellipse">
          <a:avLst/>
        </a:prstGeom>
        <a:solidFill>
          <a:schemeClr val="accent1"/>
        </a:solidFill>
        <a:ln w="1079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63108-D8F5-4CC5-8CB7-573A78392C83}">
      <dsp:nvSpPr>
        <dsp:cNvPr id="0" name=""/>
        <dsp:cNvSpPr/>
      </dsp:nvSpPr>
      <dsp:spPr>
        <a:xfrm>
          <a:off x="337215" y="3460536"/>
          <a:ext cx="7327745" cy="532573"/>
        </a:xfrm>
        <a:prstGeom prst="rect">
          <a:avLst/>
        </a:prstGeom>
        <a:solidFill>
          <a:schemeClr val="bg1">
            <a:lumMod val="95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73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002060"/>
              </a:solidFill>
            </a:rPr>
            <a:t>CULTURE &amp; CREATIVITY</a:t>
          </a:r>
          <a:endParaRPr lang="it-IT" sz="2000" b="1" kern="1200" dirty="0">
            <a:solidFill>
              <a:srgbClr val="002060"/>
            </a:solidFill>
          </a:endParaRPr>
        </a:p>
      </dsp:txBody>
      <dsp:txXfrm>
        <a:off x="337215" y="3460536"/>
        <a:ext cx="7327745" cy="532573"/>
      </dsp:txXfrm>
    </dsp:sp>
    <dsp:sp modelId="{38F6DB9D-AF2F-441E-BCF3-12A7A5FF3D0E}">
      <dsp:nvSpPr>
        <dsp:cNvPr id="0" name=""/>
        <dsp:cNvSpPr/>
      </dsp:nvSpPr>
      <dsp:spPr>
        <a:xfrm>
          <a:off x="4356" y="3393965"/>
          <a:ext cx="665717" cy="6657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7BA0D-C6E0-4D88-B19A-23DACC1EF9E5}" type="datetimeFigureOut">
              <a:rPr lang="it-IT" smtClean="0"/>
              <a:t>28/06/2017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C9E31-5870-4A72-AC2C-7D9827704E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894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90B53-5CD8-48E2-B7EC-06BB9BDCD736}" type="datetimeFigureOut">
              <a:rPr lang="it-IT" smtClean="0"/>
              <a:t>28/06/2017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D874E-1E06-4434-A788-F7A1BCF454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43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041" indent="-2830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370" indent="-22647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5318" indent="-22647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8266" indent="-22647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1214" indent="-226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4162" indent="-226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7110" indent="-226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0058" indent="-226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4A58B8-71FC-43E8-8337-55D61D58C7FD}" type="slidenum">
              <a:rPr lang="it-IT" altLang="it-IT" smtClean="0">
                <a:solidFill>
                  <a:srgbClr val="000000"/>
                </a:solidFill>
              </a:rPr>
              <a:pPr eaLnBrk="1" hangingPunct="1"/>
              <a:t>4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29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87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624" indent="-279899" defTabSz="88687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2740" indent="-223291" defTabSz="88687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2464" indent="-223291" defTabSz="88687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2189" indent="-223291" defTabSz="88687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75059" indent="-223291" defTabSz="8868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7928" indent="-223291" defTabSz="8868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80798" indent="-223291" defTabSz="8868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33667" indent="-223291" defTabSz="8868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753FF09C-2931-4AFE-91AB-088847355EA7}" type="slidenum">
              <a:rPr lang="it-IT" altLang="it-IT" smtClean="0"/>
              <a:pPr>
                <a:defRPr/>
              </a:pPr>
              <a:t>13</a:t>
            </a:fld>
            <a:endParaRPr lang="it-IT" altLang="it-IT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es-AR" altLang="it-IT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4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0943-2361-4421-86DC-ED8083C2452B}" type="datetimeFigureOut">
              <a:rPr lang="it-IT" smtClean="0"/>
              <a:t>28/06/2017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3507-FE5C-4A42-9B5C-4DF61C7CA70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977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0943-2361-4421-86DC-ED8083C2452B}" type="datetimeFigureOut">
              <a:rPr lang="it-IT" smtClean="0"/>
              <a:t>28/06/2017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3507-FE5C-4A42-9B5C-4DF61C7CA70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101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0943-2361-4421-86DC-ED8083C2452B}" type="datetimeFigureOut">
              <a:rPr lang="it-IT" smtClean="0"/>
              <a:t>28/06/2017</a:t>
            </a:fld>
            <a:endParaRPr lang="it-IT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3507-FE5C-4A42-9B5C-4DF61C7CA70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648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0943-2361-4421-86DC-ED8083C2452B}" type="datetimeFigureOut">
              <a:rPr lang="it-IT" smtClean="0"/>
              <a:t>28/06/2017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3507-FE5C-4A42-9B5C-4DF61C7CA70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34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0943-2361-4421-86DC-ED8083C2452B}" type="datetimeFigureOut">
              <a:rPr lang="it-IT" smtClean="0"/>
              <a:t>28/06/2017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3507-FE5C-4A42-9B5C-4DF61C7CA70F}" type="slidenum">
              <a:rPr lang="it-IT" smtClean="0"/>
              <a:t>‹N›</a:t>
            </a:fld>
            <a:endParaRPr lang="it-IT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34271765"/>
              </p:ext>
            </p:extLst>
          </p:nvPr>
        </p:nvGraphicFramePr>
        <p:xfrm>
          <a:off x="236764" y="171449"/>
          <a:ext cx="11176908" cy="66200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69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21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045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70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962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84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u="none" strike="noStrike" dirty="0">
                          <a:effectLst/>
                        </a:rPr>
                        <a:t>PROGETTO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u="none" strike="noStrike" dirty="0">
                          <a:effectLst/>
                        </a:rPr>
                        <a:t>AUTORITA' DI GESTIONE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u="none" strike="noStrike" dirty="0">
                          <a:effectLst/>
                        </a:rPr>
                        <a:t>ENTI COINVOLTI/PARTNER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u="none" strike="noStrike">
                          <a:effectLst/>
                        </a:rPr>
                        <a:t>DESTINATARI/TARGET GROUP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1" u="none" strike="noStrike" dirty="0">
                          <a:effectLst/>
                        </a:rPr>
                        <a:t>INTEGRAZIONE CON POLITICHE REGIONALI 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3" marR="2953" marT="295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31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FAMI - FUTURO IN CORSO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Ministero dell'Interno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1. Ufficio Scolastico Regionale; 2. CPIA di Piacenza (PC), 3. CPIA di Parma (PR);4. CPIA di Reggio Emilia Nord (Correggio - RE); 5. CPIA di Modena (MO);6. CPIA Metropolitano di Bologna (BO);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7. CPIA di Ferrara (FE); 8. CPIA di Ravenna (Lugo – RA); 9. CPIA di Forlì-Cesena (FC); 10. CPIA di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Rimini (RN). Aderenti al progetto: Enti locali gestori di progetti SRAR e 9 Prefetture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cittadini di paesi terzi regolarmente presenti sul territorio regionale, compresi i titolari di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protezione internazionale;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- Istituzioni scolastiche, Enti pubblici, enti formativi accreditati, organizzazioni e associazioni di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privato sociale, operanti nell’ambito della formazione civico-linguistica di italiano L2 e dei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servizi di supporto alla frequenza dei corsi medesimi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- insegnanti di lingua italiana;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- operatori impegnati in attività di sostegno, di inclusione sociale e di orientamento per i quali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l’apprendimento linguistico degli utenti costituisce parte integrante delle azioni di cui sono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responsabili.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800" u="none" strike="noStrike" dirty="0">
                          <a:effectLst/>
                        </a:rPr>
                        <a:t>Agenda Digitale, SELF; L.R. 5/20014 integrazione cittadini stranieri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3" marR="2953" marT="2953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88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FAMI - REACT   - Contrasto alle discriminazioni istituzionali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Ministero dell'Interno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RER (capofila);ASP DISTRETTO CESENA VALLE SAVIO; 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COMUNE BOLOGNA;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COMUNE FERRARA;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Università di Modena e Reggio Emilia-Dipartimento di Giurisprudenza;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COMUNE REGGIO NELL'EMILIA;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COMUNE RAVENNA;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COMUNE </a:t>
                      </a:r>
                      <a:r>
                        <a:rPr lang="it-IT" sz="800" u="none" strike="noStrike" dirty="0" smtClean="0">
                          <a:effectLst/>
                        </a:rPr>
                        <a:t>MODENA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Funzionari pubblici e operatori privati; Cittadini di Paesi Terzi regolarmente presenti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800" u="none" strike="noStrike">
                          <a:effectLst/>
                        </a:rPr>
                        <a:t>L.R. 5/20014 integrazione cittadini stranieri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3" marR="2953" marT="2953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05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FAMI - CASP-ER Piano Regionale Multiazione FAMI - Azione01 – Contrasto dispersione scolastica (PROG-1082)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 err="1">
                          <a:effectLst/>
                        </a:rPr>
                        <a:t>Minstero</a:t>
                      </a:r>
                      <a:r>
                        <a:rPr lang="it-IT" sz="800" u="none" strike="noStrike" dirty="0">
                          <a:effectLst/>
                        </a:rPr>
                        <a:t> dell'Interno + Ministero Lavoro e Politiche Sociali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1. Fondazione </a:t>
                      </a:r>
                      <a:r>
                        <a:rPr lang="it-IT" sz="800" u="none" strike="noStrike" dirty="0" err="1">
                          <a:effectLst/>
                        </a:rPr>
                        <a:t>En.A.I.P</a:t>
                      </a:r>
                      <a:r>
                        <a:rPr lang="it-IT" sz="800" u="none" strike="noStrike" dirty="0">
                          <a:effectLst/>
                        </a:rPr>
                        <a:t>. </a:t>
                      </a:r>
                      <a:r>
                        <a:rPr lang="it-IT" sz="800" u="none" strike="noStrike" dirty="0" err="1">
                          <a:effectLst/>
                        </a:rPr>
                        <a:t>S.Zavatta</a:t>
                      </a:r>
                      <a:r>
                        <a:rPr lang="it-IT" sz="800" u="none" strike="noStrike" dirty="0">
                          <a:effectLst/>
                        </a:rPr>
                        <a:t> Rimini mandataria  (ATS  con AECA – BO - IAL - BO, Officina  Impresa sociale </a:t>
                      </a:r>
                      <a:r>
                        <a:rPr lang="it-IT" sz="800" u="none" strike="noStrike" dirty="0" err="1">
                          <a:effectLst/>
                        </a:rPr>
                        <a:t>Srl</a:t>
                      </a:r>
                      <a:r>
                        <a:rPr lang="it-IT" sz="800" u="none" strike="noStrike" dirty="0">
                          <a:effectLst/>
                        </a:rPr>
                        <a:t> - BO, Fondazione </a:t>
                      </a:r>
                      <a:r>
                        <a:rPr lang="it-IT" sz="800" u="none" strike="noStrike" dirty="0" err="1">
                          <a:effectLst/>
                        </a:rPr>
                        <a:t>Enaip</a:t>
                      </a:r>
                      <a:r>
                        <a:rPr lang="it-IT" sz="800" u="none" strike="noStrike" dirty="0">
                          <a:effectLst/>
                        </a:rPr>
                        <a:t> Don Magnani - RE, Forma Futuro – PR,  Futura società consortile – San Giovanni in Persiceto BO.)  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2. Istituto istruzione superiore “M. Malpighi”  (Crevalcore – BO)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3. Istituto Professionale “</a:t>
                      </a:r>
                      <a:r>
                        <a:rPr lang="it-IT" sz="800" u="none" strike="noStrike" dirty="0" err="1">
                          <a:effectLst/>
                        </a:rPr>
                        <a:t>Ruffilli</a:t>
                      </a:r>
                      <a:r>
                        <a:rPr lang="it-IT" sz="800" u="none" strike="noStrike" dirty="0">
                          <a:effectLst/>
                        </a:rPr>
                        <a:t>” (Forlì )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4. Istituto di Istruzione Superiore di (Argenta – FE) 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5. IPSIA “</a:t>
                      </a:r>
                      <a:r>
                        <a:rPr lang="it-IT" sz="800" u="none" strike="noStrike" dirty="0" err="1">
                          <a:effectLst/>
                        </a:rPr>
                        <a:t>G.Vallauri</a:t>
                      </a:r>
                      <a:r>
                        <a:rPr lang="it-IT" sz="800" u="none" strike="noStrike" dirty="0">
                          <a:effectLst/>
                        </a:rPr>
                        <a:t>”  (Carpi- Modena)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6. Istituto </a:t>
                      </a:r>
                      <a:r>
                        <a:rPr lang="it-IT" sz="800" u="none" strike="noStrike" dirty="0" err="1">
                          <a:effectLst/>
                        </a:rPr>
                        <a:t>Statate</a:t>
                      </a:r>
                      <a:r>
                        <a:rPr lang="it-IT" sz="800" u="none" strike="noStrike" dirty="0">
                          <a:effectLst/>
                        </a:rPr>
                        <a:t> istruzione Superiore “</a:t>
                      </a:r>
                      <a:r>
                        <a:rPr lang="it-IT" sz="800" u="none" strike="noStrike" dirty="0" err="1">
                          <a:effectLst/>
                        </a:rPr>
                        <a:t>E.Mattei</a:t>
                      </a:r>
                      <a:r>
                        <a:rPr lang="it-IT" sz="800" u="none" strike="noStrike" dirty="0">
                          <a:effectLst/>
                        </a:rPr>
                        <a:t>”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(Fiorenzuola D’Arda - Piacenza)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7. Istituto IPSIA Primo Levi  </a:t>
                      </a:r>
                      <a:r>
                        <a:rPr lang="it-IT" sz="800" u="none" strike="noStrike" baseline="0" dirty="0" smtClean="0">
                          <a:effectLst/>
                        </a:rPr>
                        <a:t> </a:t>
                      </a:r>
                      <a:r>
                        <a:rPr lang="it-IT" sz="800" u="none" strike="noStrike" dirty="0" smtClean="0">
                          <a:effectLst/>
                        </a:rPr>
                        <a:t>(</a:t>
                      </a:r>
                      <a:r>
                        <a:rPr lang="it-IT" sz="800" u="none" strike="noStrike" dirty="0">
                          <a:effectLst/>
                        </a:rPr>
                        <a:t>Parma)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8. I.I.S. Polo Tecnico Professionale di (Lugo – RA)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9. Istituto di Istruzione Superiore “Leopoldo Nobili</a:t>
                      </a:r>
                      <a:r>
                        <a:rPr lang="it-IT" sz="800" u="none" strike="noStrike" dirty="0" smtClean="0">
                          <a:effectLst/>
                        </a:rPr>
                        <a:t>”</a:t>
                      </a:r>
                      <a:r>
                        <a:rPr lang="it-IT" sz="800" u="none" strike="noStrike" baseline="0" dirty="0" smtClean="0">
                          <a:effectLst/>
                        </a:rPr>
                        <a:t> </a:t>
                      </a:r>
                      <a:r>
                        <a:rPr lang="it-IT" sz="800" u="none" strike="noStrike" dirty="0" smtClean="0">
                          <a:effectLst/>
                        </a:rPr>
                        <a:t>(</a:t>
                      </a:r>
                      <a:r>
                        <a:rPr lang="it-IT" sz="800" u="none" strike="noStrike" dirty="0">
                          <a:effectLst/>
                        </a:rPr>
                        <a:t>Reggio Emilia)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10. Istituto Professionale di Stato per i Servizi Alberghieri e della Ristorazione “S. P. MALATESTA</a:t>
                      </a:r>
                      <a:r>
                        <a:rPr lang="it-IT" sz="800" u="none" strike="noStrike" dirty="0" smtClean="0">
                          <a:effectLst/>
                        </a:rPr>
                        <a:t>”</a:t>
                      </a:r>
                      <a:r>
                        <a:rPr lang="it-IT" sz="800" u="none" strike="noStrike" baseline="0" dirty="0" smtClean="0">
                          <a:effectLst/>
                        </a:rPr>
                        <a:t> </a:t>
                      </a:r>
                      <a:r>
                        <a:rPr lang="it-IT" sz="800" u="none" strike="noStrike" dirty="0" smtClean="0">
                          <a:effectLst/>
                        </a:rPr>
                        <a:t>(Rimini)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N. 2140 alunni stranieri  &lt; 25 anni che frequentano percorsi </a:t>
                      </a:r>
                      <a:r>
                        <a:rPr lang="it-IT" sz="800" u="none" strike="noStrike" dirty="0" err="1">
                          <a:effectLst/>
                        </a:rPr>
                        <a:t>IeFP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800" u="none" strike="noStrike" dirty="0">
                          <a:effectLst/>
                        </a:rPr>
                        <a:t>FSE ( corsi </a:t>
                      </a:r>
                      <a:r>
                        <a:rPr lang="it-IT" sz="800" u="none" strike="noStrike" dirty="0" err="1">
                          <a:effectLst/>
                        </a:rPr>
                        <a:t>IeFP</a:t>
                      </a:r>
                      <a:r>
                        <a:rPr lang="it-IT" sz="800" u="none" strike="noStrike" dirty="0">
                          <a:effectLst/>
                        </a:rPr>
                        <a:t> dispersione scolastica) , Piani sociali di zona, PNSD (Piano Nazionale  Scuola Digitale); Agenda Digitale; PON Istruzione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3" marR="2953" marT="2953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3754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FAMI - CASP-ER Piano Regionale Multiazione FAMI - Azione02 – Accesso ai Servizi  per l’Integrazione (PROG-1083)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Minstero dell'Interno + Ministero Lavoro e Politiche Sociali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1. Comune di Reggio Emilia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2. Comune di Parma 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3. Comune di Piacenza 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4. Comune di Bologna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5. Comune di Modena 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6. Comune di Ferrara 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7. Comune di Forlì Cesena 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8. Comune di Rimini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9. Comune di Ravenna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10. Dimora d'Abramo coop. Sociale e di solidarietà </a:t>
                      </a:r>
                      <a:r>
                        <a:rPr lang="it-IT" sz="800" u="none" strike="noStrike" dirty="0" err="1">
                          <a:effectLst/>
                        </a:rPr>
                        <a:t>s.c.r.l</a:t>
                      </a:r>
                      <a:r>
                        <a:rPr lang="it-IT" sz="800" u="none" strike="noStrike" dirty="0">
                          <a:effectLst/>
                        </a:rPr>
                        <a:t>. mandataria ATS area vasta Emilia Nord 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11. </a:t>
                      </a:r>
                      <a:r>
                        <a:rPr lang="it-IT" sz="800" u="none" strike="noStrike" dirty="0" err="1">
                          <a:effectLst/>
                        </a:rPr>
                        <a:t>Soc</a:t>
                      </a:r>
                      <a:r>
                        <a:rPr lang="it-IT" sz="800" u="none" strike="noStrike" dirty="0">
                          <a:effectLst/>
                        </a:rPr>
                        <a:t>. coop. Sociale </a:t>
                      </a:r>
                      <a:r>
                        <a:rPr lang="it-IT" sz="800" u="none" strike="noStrike" dirty="0" err="1">
                          <a:effectLst/>
                        </a:rPr>
                        <a:t>Camelot</a:t>
                      </a:r>
                      <a:r>
                        <a:rPr lang="it-IT" sz="800" u="none" strike="noStrike" dirty="0">
                          <a:effectLst/>
                        </a:rPr>
                        <a:t> officine cooperative mandataria ATS area vasta Emilia Centrale </a:t>
                      </a:r>
                      <a:br>
                        <a:rPr lang="it-IT" sz="800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12. Persone in movimento cooperativa sociale mandataria ATS area vasta Romagna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N. 1960 Cittadini di paesi terzi regolarmente presenti in Italia, compresi i titolari di protezione internazionale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3" marR="2953" marT="295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800" u="none" strike="noStrike" dirty="0">
                          <a:effectLst/>
                        </a:rPr>
                        <a:t>L.R. 14/2015 inclusione lavorativa e inserimento sociale , POR FSE;  L.R. RES (Reddito di Solidarietà) , Agenda Digitale, FSE, PON INCLUSIONE (SIA- Sistema Inclusione Attivo ), Piano Sociale Regionale e Piani Sociali distrettuali; L.R. 5/20014 integrazione cittadini stranieri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53" marR="2953" marT="2953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13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-1392832" y="805926"/>
            <a:ext cx="10972800" cy="562074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609601" y="1368000"/>
            <a:ext cx="10943167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17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D10943-2361-4421-86DC-ED8083C2452B}" type="datetimeFigureOut">
              <a:rPr lang="it-IT" smtClean="0"/>
              <a:t>28/06/2017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577B3507-FE5C-4A42-9B5C-4DF61C7CA70F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944" y="6109258"/>
            <a:ext cx="1716024" cy="62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4" r:id="rId3"/>
    <p:sldLayoutId id="2147483756" r:id="rId4"/>
    <p:sldLayoutId id="2147483761" r:id="rId5"/>
    <p:sldLayoutId id="21474837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4800" b="1" dirty="0" smtClean="0"/>
              <a:t>ERVET Emilia-Romagna Valorizzazione Economica Territorio </a:t>
            </a:r>
            <a:br>
              <a:rPr lang="it-IT" sz="4800" b="1" dirty="0" smtClean="0"/>
            </a:br>
            <a:r>
              <a:rPr lang="it-IT" sz="4800" b="1" dirty="0"/>
              <a:t/>
            </a:r>
            <a:br>
              <a:rPr lang="it-IT" sz="4800" b="1" dirty="0"/>
            </a:br>
            <a:r>
              <a:rPr lang="it-IT" sz="4800" b="1" dirty="0" smtClean="0"/>
              <a:t>SOCIAL INNOVATION</a:t>
            </a:r>
            <a:endParaRPr lang="it-IT" sz="48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63571" y="4854563"/>
            <a:ext cx="7489502" cy="1276031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it-IT" sz="3300" b="1" dirty="0" smtClean="0"/>
              <a:t>28/06/2017</a:t>
            </a:r>
          </a:p>
          <a:p>
            <a:pPr lvl="0"/>
            <a:r>
              <a:rPr lang="it-IT" sz="3300" b="1" dirty="0" smtClean="0"/>
              <a:t>Elisa </a:t>
            </a:r>
            <a:r>
              <a:rPr lang="en-US" sz="3300" b="1" dirty="0" smtClean="0"/>
              <a:t>Bottazzi</a:t>
            </a:r>
          </a:p>
          <a:p>
            <a:pPr lvl="0"/>
            <a:r>
              <a:rPr lang="en-US" sz="3300" b="1" dirty="0" smtClean="0"/>
              <a:t>European Union, International Cooperation and  Social Inclusion Unit  </a:t>
            </a:r>
          </a:p>
          <a:p>
            <a:pPr lvl="0"/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144" y="6130594"/>
            <a:ext cx="1716024" cy="62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3"/>
          <p:cNvSpPr txBox="1">
            <a:spLocks/>
          </p:cNvSpPr>
          <p:nvPr/>
        </p:nvSpPr>
        <p:spPr>
          <a:xfrm>
            <a:off x="3733014" y="776444"/>
            <a:ext cx="60991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 fontAlgn="base">
              <a:spcAft>
                <a:spcPct val="0"/>
              </a:spcAft>
              <a:defRPr/>
            </a:pPr>
            <a:endParaRPr lang="en-GB" sz="2400" dirty="0">
              <a:solidFill>
                <a:srgbClr val="1F49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457200" fontAlgn="base">
              <a:spcAft>
                <a:spcPct val="0"/>
              </a:spcAft>
              <a:defRPr/>
            </a:pPr>
            <a:endParaRPr lang="en-GB" sz="2400" dirty="0">
              <a:solidFill>
                <a:srgbClr val="1F49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733014" y="1476502"/>
            <a:ext cx="723978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INTERREG EUROPE Project </a:t>
            </a:r>
          </a:p>
          <a:p>
            <a:pPr fontAlgn="base">
              <a:spcAft>
                <a:spcPct val="0"/>
              </a:spcAft>
              <a:defRPr/>
            </a:pPr>
            <a:endParaRPr lang="en-US" sz="1600" b="1" dirty="0" smtClean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sz="16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R</a:t>
            </a:r>
            <a:r>
              <a:rPr lang="en-US" sz="1600" b="1" kern="0" spc="-60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aiSE</a:t>
            </a:r>
            <a:r>
              <a:rPr lang="en-US" sz="1600" b="1" kern="0" spc="-6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- Enhancing social enterprises competitiveness through improved business support policies 				</a:t>
            </a:r>
          </a:p>
          <a:p>
            <a:pPr fontAlgn="base">
              <a:spcAft>
                <a:spcPct val="0"/>
              </a:spcAft>
              <a:defRPr/>
            </a:pPr>
            <a:endParaRPr lang="en-US" sz="1600" dirty="0" smtClean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Partners: </a:t>
            </a:r>
            <a:r>
              <a:rPr lang="en-US" sz="160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7 partners from Spain, Italy, Hungary, Austria, UK, Ireland, Sweden</a:t>
            </a:r>
            <a:br>
              <a:rPr lang="en-US" sz="160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</a:br>
            <a:endParaRPr lang="en-US" sz="1600" dirty="0" smtClean="0">
              <a:solidFill>
                <a:schemeClr val="tx2"/>
              </a:solidFill>
            </a:endParaRPr>
          </a:p>
          <a:p>
            <a:pPr algn="just"/>
            <a:r>
              <a:rPr lang="en-US" sz="16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Main objectives: </a:t>
            </a:r>
          </a:p>
          <a:p>
            <a:pPr marL="285750" indent="-285750" algn="just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contribute to competiveness of SE in EU through improved regional policy development, enabling specialized business assistance and support. </a:t>
            </a:r>
          </a:p>
          <a:p>
            <a:pPr marL="285750" indent="-285750" algn="just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promoting growth and access to market, thereby targeting relatively consolidated SE</a:t>
            </a:r>
          </a:p>
          <a:p>
            <a:pPr marL="285750" indent="-285750" algn="just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Include news tools for supporting SE within European Social Fund</a:t>
            </a:r>
          </a:p>
          <a:p>
            <a:pPr algn="just"/>
            <a:endParaRPr lang="en-US" sz="1600" dirty="0" smtClean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en-US" sz="160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Regional Stakeholder group: Managing Authority ESF and ERDF, DG Social Policy, Third Sector Forum, Central cooperatives, Chambers of commerce, ERVET, ASTER</a:t>
            </a:r>
          </a:p>
          <a:p>
            <a:endParaRPr lang="it-IT" sz="1600" dirty="0">
              <a:solidFill>
                <a:schemeClr val="tx2"/>
              </a:solidFill>
            </a:endParaRPr>
          </a:p>
        </p:txBody>
      </p:sp>
      <p:pic>
        <p:nvPicPr>
          <p:cNvPr id="6" name="Imat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694" y="0"/>
            <a:ext cx="2418882" cy="1728192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3CB5-47ED-4CA0-89E3-E34DE5A3CE1B}" type="slidenum">
              <a:rPr lang="it-IT" smtClean="0"/>
              <a:t>10</a:t>
            </a:fld>
            <a:endParaRPr lang="it-IT"/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658925" y="1093709"/>
            <a:ext cx="2584607" cy="3538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SOCIAL ECONOMY </a:t>
            </a:r>
            <a:br>
              <a:rPr lang="en-GB" b="1" dirty="0" smtClean="0"/>
            </a:br>
            <a:endParaRPr lang="en-GB" b="1" dirty="0" smtClean="0"/>
          </a:p>
          <a:p>
            <a:r>
              <a:rPr lang="en-GB" b="1" dirty="0" smtClean="0"/>
              <a:t>Ervet activities</a:t>
            </a:r>
          </a:p>
          <a:p>
            <a:endParaRPr lang="en-GB" b="1" dirty="0" smtClean="0"/>
          </a:p>
          <a:p>
            <a:endParaRPr lang="en-GB" b="1" dirty="0"/>
          </a:p>
          <a:p>
            <a:r>
              <a:rPr lang="en-GB" sz="2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International projects 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Rettangolo 2"/>
          <p:cNvSpPr/>
          <p:nvPr/>
        </p:nvSpPr>
        <p:spPr>
          <a:xfrm>
            <a:off x="4338497" y="407112"/>
            <a:ext cx="4190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</a:t>
            </a:r>
            <a:r>
              <a:rPr lang="en-US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Social enterprises are drivers of social change”</a:t>
            </a:r>
          </a:p>
        </p:txBody>
      </p:sp>
    </p:spTree>
    <p:extLst>
      <p:ext uri="{BB962C8B-B14F-4D97-AF65-F5344CB8AC3E}">
        <p14:creationId xmlns:p14="http://schemas.microsoft.com/office/powerpoint/2010/main" val="17997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3"/>
          <p:cNvSpPr txBox="1">
            <a:spLocks/>
          </p:cNvSpPr>
          <p:nvPr/>
        </p:nvSpPr>
        <p:spPr>
          <a:xfrm>
            <a:off x="3733014" y="776444"/>
            <a:ext cx="60991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 fontAlgn="base">
              <a:spcAft>
                <a:spcPct val="0"/>
              </a:spcAft>
              <a:defRPr/>
            </a:pPr>
            <a:endParaRPr lang="en-GB" sz="2400" dirty="0">
              <a:solidFill>
                <a:srgbClr val="1F49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457200" fontAlgn="base">
              <a:spcAft>
                <a:spcPct val="0"/>
              </a:spcAft>
              <a:defRPr/>
            </a:pPr>
            <a:endParaRPr lang="en-GB" sz="2400" dirty="0">
              <a:solidFill>
                <a:srgbClr val="1F49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552611" y="1357593"/>
            <a:ext cx="723978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Supporting the implementation of Regional Law 19/2014 promoting solidarity economy</a:t>
            </a:r>
          </a:p>
          <a:p>
            <a:pPr algn="just"/>
            <a:endParaRPr lang="en-US" sz="1600" b="1" dirty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en-US" sz="16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Social model based on: ethic justice, equity, social cohesion, environmental preservation, territorial based approach, social, economic and civic development of communities </a:t>
            </a:r>
          </a:p>
          <a:p>
            <a:pPr algn="just"/>
            <a:endParaRPr lang="en-US" sz="1600" b="1" dirty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Regional </a:t>
            </a:r>
            <a:r>
              <a:rPr lang="en-US" sz="1600" b="1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W</a:t>
            </a:r>
            <a:r>
              <a:rPr lang="en-US" sz="16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orking </a:t>
            </a:r>
            <a:r>
              <a:rPr lang="en-US" sz="1600" b="1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G</a:t>
            </a:r>
            <a:r>
              <a:rPr lang="en-US" sz="16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roup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Regional Forum of Solidarity Economy gathering all relevant stakeholders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O</a:t>
            </a:r>
            <a:r>
              <a:rPr lang="en-US" sz="16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bservatory of Solidarity Economy: monitoring and analysis of the activities promoting and supporting Solidarity Economy </a:t>
            </a:r>
          </a:p>
          <a:p>
            <a:pPr algn="just"/>
            <a:endParaRPr lang="en-US" sz="1600" b="1" dirty="0" smtClean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en-US" sz="16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3CB5-47ED-4CA0-89E3-E34DE5A3CE1B}" type="slidenum">
              <a:rPr lang="it-IT" smtClean="0"/>
              <a:t>11</a:t>
            </a:fld>
            <a:endParaRPr lang="it-IT"/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373225" y="1093709"/>
            <a:ext cx="2870308" cy="3538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SOLIDARITY</a:t>
            </a:r>
          </a:p>
          <a:p>
            <a:r>
              <a:rPr lang="en-GB" b="1" dirty="0" smtClean="0"/>
              <a:t>ECONOMY </a:t>
            </a:r>
            <a:br>
              <a:rPr lang="en-GB" b="1" dirty="0" smtClean="0"/>
            </a:br>
            <a:endParaRPr lang="en-GB" b="1" dirty="0" smtClean="0"/>
          </a:p>
          <a:p>
            <a:r>
              <a:rPr lang="en-GB" b="1" dirty="0" smtClean="0"/>
              <a:t>Ervet activities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</p:txBody>
      </p:sp>
      <p:sp>
        <p:nvSpPr>
          <p:cNvPr id="3" name="Rettangolo 2"/>
          <p:cNvSpPr/>
          <p:nvPr/>
        </p:nvSpPr>
        <p:spPr>
          <a:xfrm>
            <a:off x="4338497" y="407112"/>
            <a:ext cx="4190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</a:t>
            </a:r>
            <a:r>
              <a:rPr lang="en-US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Social enterprises are drivers of social change”</a:t>
            </a:r>
          </a:p>
        </p:txBody>
      </p:sp>
    </p:spTree>
    <p:extLst>
      <p:ext uri="{BB962C8B-B14F-4D97-AF65-F5344CB8AC3E}">
        <p14:creationId xmlns:p14="http://schemas.microsoft.com/office/powerpoint/2010/main" val="3232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70389" y="1084282"/>
            <a:ext cx="2584607" cy="3538676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MIGRATION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 smtClean="0"/>
              <a:t>ERVET activities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Social inclusion and integration of Third Countries nationals </a:t>
            </a:r>
            <a:endParaRPr lang="en-GB" sz="27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Contenidor de text 1"/>
          <p:cNvSpPr>
            <a:spLocks noGrp="1"/>
          </p:cNvSpPr>
          <p:nvPr>
            <p:ph type="body" sz="quarter" idx="10"/>
          </p:nvPr>
        </p:nvSpPr>
        <p:spPr>
          <a:xfrm>
            <a:off x="3547591" y="905173"/>
            <a:ext cx="6903130" cy="4680519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None/>
              <a:defRPr/>
            </a:pPr>
            <a:endParaRPr lang="it-IT" sz="2200" b="0" kern="0" dirty="0" smtClean="0">
              <a:solidFill>
                <a:srgbClr val="0A3D67"/>
              </a:solidFill>
              <a:ea typeface="Calibri" pitchFamily="34" charset="0"/>
              <a:cs typeface="Calibri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itchFamily="2" charset="2"/>
              <a:buChar char="q"/>
              <a:defRPr/>
            </a:pPr>
            <a:endParaRPr lang="it-IT" sz="1600" kern="0" dirty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itchFamily="2" charset="2"/>
              <a:buChar char="q"/>
              <a:defRPr/>
            </a:pPr>
            <a:r>
              <a:rPr lang="en-US" sz="16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Supporting Emilia-Romagna Region in the management and  implementation of EU projects financed by </a:t>
            </a:r>
            <a:r>
              <a:rPr lang="en-US" sz="1600" b="1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AMIF – Asylum Migration and Integration Fund</a:t>
            </a:r>
            <a:r>
              <a:rPr lang="en-US" sz="16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aimed at fostering social inclusion and integration of Citizens from Third Countries: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None/>
              <a:defRPr/>
            </a:pPr>
            <a:endParaRPr lang="en-US" sz="1600" kern="0" dirty="0" smtClean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1600" b="1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ITALIAN LANGUAGE COURSES 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1600" b="1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SUPPORTING ACCESS and INTEGRATION INTO THE WELFARE SISYTEM (health-care services, home inclusion, social services) 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1600" b="1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VOCATIONAL TRAINING &amp; LABOUR INTEGRATION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1600" b="1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SCHOOL INTEGRATION 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1600" b="1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SUPPORTING CIVIC &amp; ECONOMIC PARTICIPATION 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1600" b="1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ANTIDISCRIMINATION </a:t>
            </a:r>
          </a:p>
          <a:p>
            <a:pPr marL="502920" lvl="1" indent="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None/>
              <a:defRPr/>
            </a:pPr>
            <a:endParaRPr lang="en-US" sz="1600" kern="0" dirty="0" smtClean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itchFamily="2" charset="2"/>
              <a:buChar char="q"/>
              <a:defRPr/>
            </a:pPr>
            <a:r>
              <a:rPr lang="en-US" sz="1600" b="1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ERASMUS plus </a:t>
            </a:r>
            <a:r>
              <a:rPr lang="en-US" sz="16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project  - Digital Generation Gap in Migrant and Low educated Families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itchFamily="2" charset="2"/>
              <a:buChar char="q"/>
              <a:defRPr/>
            </a:pPr>
            <a:r>
              <a:rPr lang="en-US" sz="1600" b="1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INTERNATIONAL AND NETWORKING activities </a:t>
            </a:r>
            <a:r>
              <a:rPr lang="en-US" sz="16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on Migration issues (e.g. supporting Migrant Entrepreneurship)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itchFamily="2" charset="2"/>
              <a:buChar char="q"/>
              <a:defRPr/>
            </a:pPr>
            <a:endParaRPr lang="en-US" sz="2200" kern="0" dirty="0" smtClean="0">
              <a:solidFill>
                <a:srgbClr val="0A3D67"/>
              </a:solidFill>
              <a:ea typeface="Calibri" pitchFamily="34" charset="0"/>
              <a:cs typeface="Calibri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1800" i="1" kern="0" dirty="0">
              <a:solidFill>
                <a:srgbClr val="034271"/>
              </a:solidFill>
              <a:latin typeface="Calibri" pitchFamily="34" charset="0"/>
              <a:ea typeface="ＭＳ Ｐゴシック" pitchFamily="34" charset="-128"/>
            </a:endParaRPr>
          </a:p>
          <a:p>
            <a:endParaRPr lang="ca-ES" b="0" dirty="0" smtClean="0"/>
          </a:p>
        </p:txBody>
      </p:sp>
    </p:spTree>
    <p:extLst>
      <p:ext uri="{BB962C8B-B14F-4D97-AF65-F5344CB8AC3E}">
        <p14:creationId xmlns:p14="http://schemas.microsoft.com/office/powerpoint/2010/main" val="30126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tangolo 1"/>
          <p:cNvSpPr>
            <a:spLocks noChangeArrowheads="1"/>
          </p:cNvSpPr>
          <p:nvPr/>
        </p:nvSpPr>
        <p:spPr bwMode="auto">
          <a:xfrm>
            <a:off x="9094789" y="2398714"/>
            <a:ext cx="7705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1600">
                <a:solidFill>
                  <a:srgbClr val="003366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930401"/>
            <a:ext cx="168536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2400" b="1" dirty="0">
                <a:solidFill>
                  <a:schemeClr val="bg1"/>
                </a:solidFill>
                <a:latin typeface="Trebuchet MS" pitchFamily="34" charset="0"/>
                <a:ea typeface="+mn-ea"/>
              </a:rPr>
              <a:t>EMILIA-ROMAGNA DIGITAL AGENDA</a:t>
            </a:r>
          </a:p>
          <a:p>
            <a:pPr algn="l" eaLnBrk="1" hangingPunct="1">
              <a:defRPr/>
            </a:pPr>
            <a:endParaRPr lang="it-IT" altLang="it-IT" sz="2400" b="1" dirty="0">
              <a:solidFill>
                <a:schemeClr val="bg1"/>
              </a:solidFill>
              <a:latin typeface="Trebuchet MS" pitchFamily="34" charset="0"/>
              <a:ea typeface="+mn-ea"/>
            </a:endParaRPr>
          </a:p>
          <a:p>
            <a:pPr algn="l" eaLnBrk="1" hangingPunct="1">
              <a:defRPr/>
            </a:pPr>
            <a:r>
              <a:rPr lang="it-IT" altLang="it-IT" sz="2400" b="1" dirty="0" smtClean="0">
                <a:solidFill>
                  <a:schemeClr val="bg1"/>
                </a:solidFill>
                <a:latin typeface="Trebuchet MS" pitchFamily="34" charset="0"/>
                <a:ea typeface="+mn-ea"/>
              </a:rPr>
              <a:t>2014-2017 </a:t>
            </a:r>
            <a:r>
              <a:rPr lang="it-IT" altLang="it-IT" sz="2400" b="1" dirty="0">
                <a:solidFill>
                  <a:schemeClr val="bg1"/>
                </a:solidFill>
                <a:latin typeface="Trebuchet MS" pitchFamily="34" charset="0"/>
                <a:ea typeface="+mn-ea"/>
              </a:rPr>
              <a:t>Pane e </a:t>
            </a:r>
            <a:r>
              <a:rPr lang="it-IT" altLang="it-IT" sz="2400" b="1" dirty="0" smtClean="0">
                <a:solidFill>
                  <a:schemeClr val="bg1"/>
                </a:solidFill>
                <a:latin typeface="Trebuchet MS" pitchFamily="34" charset="0"/>
                <a:ea typeface="+mn-ea"/>
              </a:rPr>
              <a:t>Internet </a:t>
            </a:r>
            <a:r>
              <a:rPr lang="it-IT" altLang="it-IT" sz="2400" b="1" dirty="0" err="1" smtClean="0">
                <a:solidFill>
                  <a:schemeClr val="bg1"/>
                </a:solidFill>
                <a:latin typeface="Trebuchet MS" pitchFamily="34" charset="0"/>
                <a:ea typeface="+mn-ea"/>
              </a:rPr>
              <a:t>project</a:t>
            </a:r>
            <a:endParaRPr lang="it-IT" altLang="it-IT" sz="2400" b="1" dirty="0">
              <a:solidFill>
                <a:schemeClr val="bg1"/>
              </a:solidFill>
              <a:latin typeface="Trebuchet MS" pitchFamily="34" charset="0"/>
              <a:ea typeface="+mn-ea"/>
            </a:endParaRP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1901970747"/>
              </p:ext>
            </p:extLst>
          </p:nvPr>
        </p:nvGraphicFramePr>
        <p:xfrm>
          <a:off x="2833355" y="757191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9661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70389" y="1084282"/>
            <a:ext cx="2584607" cy="3538676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CULTURE &amp; CREATIVITY </a:t>
            </a:r>
            <a:br>
              <a:rPr lang="en-GB" b="1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 smtClean="0"/>
              <a:t>ERVET activities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Research </a:t>
            </a:r>
            <a:r>
              <a:rPr lang="en-GB" sz="27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27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en-GB" sz="27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Creative Desk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7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Contenidor de text 1"/>
          <p:cNvSpPr>
            <a:spLocks noGrp="1"/>
          </p:cNvSpPr>
          <p:nvPr>
            <p:ph type="body" sz="quarter" idx="10"/>
          </p:nvPr>
        </p:nvSpPr>
        <p:spPr>
          <a:xfrm>
            <a:off x="3547591" y="905173"/>
            <a:ext cx="6903130" cy="4680519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None/>
              <a:defRPr/>
            </a:pPr>
            <a:endParaRPr lang="it-IT" sz="2200" b="0" kern="0" dirty="0" smtClean="0">
              <a:solidFill>
                <a:srgbClr val="0A3D67"/>
              </a:solidFill>
              <a:ea typeface="Calibri" pitchFamily="34" charset="0"/>
              <a:cs typeface="Calibri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itchFamily="2" charset="2"/>
              <a:buChar char="q"/>
              <a:defRPr/>
            </a:pPr>
            <a:endParaRPr lang="it-IT" sz="1600" kern="0" dirty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itchFamily="2" charset="2"/>
              <a:buChar char="q"/>
              <a:defRPr/>
            </a:pPr>
            <a:r>
              <a:rPr lang="en-US" sz="16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2014 Research “Culture&amp; creativity: Richness for Emilia-Romagna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None/>
              <a:defRPr/>
            </a:pPr>
            <a:r>
              <a:rPr lang="en-US" sz="16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Social Value of C&amp;C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Contribution of urban planning to </a:t>
            </a:r>
            <a:r>
              <a:rPr lang="en-US" sz="1600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p</a:t>
            </a:r>
            <a:r>
              <a:rPr lang="en-US" sz="16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articipation, promotion of multicultural and cultural identity, social inclusion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Contribution of cultural organizations and enterprises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Arial" panose="020B0604020202020204" pitchFamily="34" charset="0"/>
              <a:buChar char="•"/>
              <a:defRPr/>
            </a:pPr>
            <a:endParaRPr lang="en-US" sz="1600" kern="0" dirty="0" smtClean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None/>
              <a:defRPr/>
            </a:pPr>
            <a:r>
              <a:rPr lang="en-US" sz="16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endParaRPr lang="en-US" sz="1600" kern="0" dirty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en-US" sz="16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Creative desk: promoting the participation of cultural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None/>
              <a:defRPr/>
            </a:pPr>
            <a:r>
              <a:rPr lang="en-US" sz="1600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US" sz="16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     organization in EU funned </a:t>
            </a:r>
            <a:r>
              <a:rPr lang="en-US" sz="1600" kern="0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programmes</a:t>
            </a:r>
            <a:endParaRPr lang="en-US" sz="1600" kern="0" dirty="0" smtClean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None/>
              <a:defRPr/>
            </a:pPr>
            <a:endParaRPr lang="en-US" sz="1600" kern="0" dirty="0" smtClean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marL="502920" lvl="1" indent="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None/>
              <a:defRPr/>
            </a:pPr>
            <a:endParaRPr lang="en-US" sz="1600" kern="0" dirty="0" smtClean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itchFamily="2" charset="2"/>
              <a:buChar char="q"/>
              <a:defRPr/>
            </a:pPr>
            <a:endParaRPr lang="en-US" sz="2200" kern="0" dirty="0" smtClean="0">
              <a:solidFill>
                <a:srgbClr val="0A3D67"/>
              </a:solidFill>
              <a:ea typeface="Calibri" pitchFamily="34" charset="0"/>
              <a:cs typeface="Calibri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1800" i="1" kern="0" dirty="0">
              <a:solidFill>
                <a:srgbClr val="034271"/>
              </a:solidFill>
              <a:latin typeface="Calibri" pitchFamily="34" charset="0"/>
              <a:ea typeface="ＭＳ Ｐゴシック" pitchFamily="34" charset="-128"/>
            </a:endParaRPr>
          </a:p>
          <a:p>
            <a:endParaRPr lang="ca-ES" b="0" dirty="0" smtClean="0"/>
          </a:p>
        </p:txBody>
      </p:sp>
      <p:pic>
        <p:nvPicPr>
          <p:cNvPr id="5" name="Immagine 4"/>
          <p:cNvPicPr/>
          <p:nvPr/>
        </p:nvPicPr>
        <p:blipFill rotWithShape="1">
          <a:blip r:embed="rId2"/>
          <a:srcRect l="24968" t="11097" r="42747"/>
          <a:stretch/>
        </p:blipFill>
        <p:spPr bwMode="auto">
          <a:xfrm>
            <a:off x="9041363" y="2687216"/>
            <a:ext cx="2463282" cy="3270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98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3123" y="1093709"/>
            <a:ext cx="3130410" cy="3538676"/>
          </a:xfrm>
        </p:spPr>
        <p:txBody>
          <a:bodyPr>
            <a:normAutofit/>
          </a:bodyPr>
          <a:lstStyle/>
          <a:p>
            <a:r>
              <a:rPr lang="en-GB" b="1" dirty="0" smtClean="0"/>
              <a:t>FUTURE CHALLENGES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2" name="Contenidor de text 1"/>
          <p:cNvSpPr>
            <a:spLocks noGrp="1"/>
          </p:cNvSpPr>
          <p:nvPr>
            <p:ph type="body" sz="quarter" idx="10"/>
          </p:nvPr>
        </p:nvSpPr>
        <p:spPr>
          <a:xfrm>
            <a:off x="3745554" y="1093709"/>
            <a:ext cx="6903130" cy="4680519"/>
          </a:xfrm>
        </p:spPr>
        <p:txBody>
          <a:bodyPr>
            <a:normAutofit/>
          </a:bodyPr>
          <a:lstStyle/>
          <a:p>
            <a:pPr lvl="0" algn="just" defTabSz="457200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it-IT" sz="17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STRENGTENING MAINSTREAMING ROLE OF SOCIAL INNOVATION IN PUBLIC POLICIES </a:t>
            </a: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None/>
              <a:defRPr/>
            </a:pPr>
            <a:endParaRPr lang="it-IT" sz="1700" b="1" dirty="0" smtClean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lvl="0" algn="just" defTabSz="457200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17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CO-PLANNING PROCESS (PUBLIC-PRIVATE PARTNERSHIP)</a:t>
            </a:r>
          </a:p>
          <a:p>
            <a:pPr lvl="0" algn="just" defTabSz="457200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anose="05000000000000000000" pitchFamily="2" charset="2"/>
              <a:buChar char="Ø"/>
              <a:defRPr/>
            </a:pPr>
            <a:endParaRPr lang="en-US" sz="1700" b="1" dirty="0" smtClean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lvl="0" algn="just" defTabSz="457200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17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STRENGTHENING AND QUALIFYING THE SCALING PROCESS </a:t>
            </a:r>
          </a:p>
          <a:p>
            <a:pPr lvl="0" algn="just" defTabSz="457200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anose="05000000000000000000" pitchFamily="2" charset="2"/>
              <a:buChar char="Ø"/>
              <a:defRPr/>
            </a:pPr>
            <a:endParaRPr lang="en-US" sz="1700" b="1" dirty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lvl="0" algn="just" defTabSz="457200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17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IMPROVING  </a:t>
            </a:r>
            <a:r>
              <a:rPr lang="en-US" sz="1700" b="1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MANAGEMENT SKILLS OF </a:t>
            </a:r>
            <a:r>
              <a:rPr lang="en-US" sz="17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RELEVANT STAKEHOLDERS</a:t>
            </a: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None/>
              <a:defRPr/>
            </a:pPr>
            <a:endParaRPr lang="en-US" sz="1700" b="1" dirty="0" smtClean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17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SOCIAL INNOVATION &amp; </a:t>
            </a:r>
            <a:r>
              <a:rPr lang="it-IT" sz="17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AGENDA 2030</a:t>
            </a:r>
          </a:p>
          <a:p>
            <a:pPr marL="285750" lvl="0" indent="-285750" algn="just" defTabSz="457200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Tx/>
              <a:buChar char="-"/>
              <a:defRPr/>
            </a:pPr>
            <a:endParaRPr lang="en-US" sz="1700" dirty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itchFamily="2" charset="2"/>
              <a:buChar char="q"/>
              <a:defRPr/>
            </a:pPr>
            <a:endParaRPr lang="ca-ES" b="0" dirty="0" smtClean="0"/>
          </a:p>
        </p:txBody>
      </p:sp>
    </p:spTree>
    <p:extLst>
      <p:ext uri="{BB962C8B-B14F-4D97-AF65-F5344CB8AC3E}">
        <p14:creationId xmlns:p14="http://schemas.microsoft.com/office/powerpoint/2010/main" val="5659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685880" y="1043407"/>
            <a:ext cx="7032396" cy="539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ERVET</a:t>
            </a:r>
            <a:r>
              <a:rPr lang="en-US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operates </a:t>
            </a:r>
            <a: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as an </a:t>
            </a:r>
            <a:r>
              <a:rPr lang="en-US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in-house </a:t>
            </a:r>
            <a:r>
              <a:rPr lang="en-US" b="1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providing agency </a:t>
            </a:r>
            <a:r>
              <a:rPr lang="en-US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for the Emilia-Romagna Region on </a:t>
            </a:r>
            <a: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not-for-profit </a:t>
            </a:r>
            <a:r>
              <a:rPr lang="en-US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basis </a:t>
            </a:r>
            <a: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supporting </a:t>
            </a:r>
            <a:r>
              <a:rPr lang="en-US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sustainable development and the environmental improvement of the regional </a:t>
            </a:r>
            <a:r>
              <a:rPr lang="en-US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territory. </a:t>
            </a:r>
          </a:p>
          <a:p>
            <a:pPr lvl="0">
              <a:spcBef>
                <a:spcPct val="20000"/>
              </a:spcBef>
            </a:pPr>
            <a:endParaRPr lang="en-US" dirty="0" smtClean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2060"/>
                </a:solidFill>
              </a:rPr>
              <a:t>ATTRACTIVENESS </a:t>
            </a:r>
            <a:r>
              <a:rPr lang="en-US" sz="2000" b="1" dirty="0">
                <a:solidFill>
                  <a:srgbClr val="002060"/>
                </a:solidFill>
              </a:rPr>
              <a:t>AND COMPETITIVENESS OF ECONOMIC SYSTEMS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</a:rPr>
              <a:t>EUROPEAN UNION, TERRITORIAL COOPERATION AND DECENTRALISED COOPERATION 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</a:rPr>
              <a:t>EU STRUCTURAL FUND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</a:rPr>
              <a:t>SUSTAINABLE DEVELOPMENT 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</a:rPr>
              <a:t>TERRITORIAL DEVELOPMENT 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</a:rPr>
              <a:t>KNOWLEDGE SOCIETY, WELFARE AND EMPLOYMENT</a:t>
            </a:r>
          </a:p>
          <a:p>
            <a:pPr lvl="0">
              <a:spcBef>
                <a:spcPct val="20000"/>
              </a:spcBef>
            </a:pPr>
            <a:endParaRPr lang="en-US" dirty="0" smtClean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ct val="20000"/>
              </a:spcBef>
            </a:pPr>
            <a:endParaRPr lang="en-US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ct val="20000"/>
              </a:spcBef>
            </a:pPr>
            <a:endParaRPr lang="en-US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3CB5-47ED-4CA0-89E3-E34DE5A3CE1B}" type="slidenum">
              <a:rPr lang="it-IT" smtClean="0"/>
              <a:t>2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ERVET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17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2919" y="1038637"/>
            <a:ext cx="2947482" cy="4601183"/>
          </a:xfrm>
        </p:spPr>
        <p:txBody>
          <a:bodyPr/>
          <a:lstStyle/>
          <a:p>
            <a:r>
              <a:rPr lang="it-IT" b="1" dirty="0" smtClean="0"/>
              <a:t>ERVET</a:t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SECTORS </a:t>
            </a:r>
            <a:br>
              <a:rPr lang="it-IT" b="1" dirty="0" smtClean="0"/>
            </a:br>
            <a:r>
              <a:rPr lang="it-IT" b="1" dirty="0" smtClean="0"/>
              <a:t>OF SOCIAL INNOVATION</a:t>
            </a:r>
            <a:br>
              <a:rPr lang="it-IT" b="1" dirty="0" smtClean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809084"/>
              </p:ext>
            </p:extLst>
          </p:nvPr>
        </p:nvGraphicFramePr>
        <p:xfrm>
          <a:off x="3981374" y="1038636"/>
          <a:ext cx="7788594" cy="4259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944" y="6109258"/>
            <a:ext cx="1716024" cy="62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egnaposto contenuto 2"/>
          <p:cNvSpPr>
            <a:spLocks noGrp="1"/>
          </p:cNvSpPr>
          <p:nvPr>
            <p:ph idx="1"/>
          </p:nvPr>
        </p:nvSpPr>
        <p:spPr bwMode="auto">
          <a:xfrm>
            <a:off x="3540021" y="1019470"/>
            <a:ext cx="8280400" cy="49688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en-US" sz="2200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Key principles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en-US" sz="2200" kern="0" dirty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socio-economic </a:t>
            </a:r>
            <a:r>
              <a:rPr lang="en-US" sz="2200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actors which do not simply look for mere profit but their actions are motivated by principles such as reciprocity and democracy 	           </a:t>
            </a:r>
            <a:r>
              <a:rPr lang="en-US" sz="2200" b="1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NOT FOR PROFIT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democratic participation of members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p</a:t>
            </a:r>
            <a:r>
              <a:rPr lang="en-US" sz="22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roduction </a:t>
            </a:r>
            <a:r>
              <a:rPr lang="en-US" sz="2200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of good and services between “the economy for profit” and </a:t>
            </a:r>
            <a:r>
              <a:rPr lang="en-US" sz="22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“public economy”                    </a:t>
            </a:r>
            <a:r>
              <a:rPr lang="en-US" sz="2200" b="1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THIRD </a:t>
            </a:r>
            <a:r>
              <a:rPr lang="en-US" sz="2200" b="1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SECTOR ORGANISATIONS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m</a:t>
            </a:r>
            <a:r>
              <a:rPr lang="en-US" sz="22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itigating </a:t>
            </a:r>
            <a:r>
              <a:rPr lang="en-US" sz="2200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distortions generated by the  market                   </a:t>
            </a:r>
            <a:r>
              <a:rPr lang="en-US" sz="2200" b="1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SOCIAL </a:t>
            </a:r>
            <a:r>
              <a:rPr lang="it-IT" sz="2200" b="1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VALUE 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it-IT" sz="2200" kern="0" dirty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it-IT" sz="2200" kern="0" dirty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en-US" sz="2200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SE represents 10% of all European businesses, with 2 million undertakings or 6% of total employment (more stable than European average), active population involved in Social Enterprises is 4.1% in Belgium-7.5% in Finland -3.1% in France - 3.3% in Italy and 5.7% in UK. (CIRIEC) 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it-IT" sz="1800" dirty="0">
              <a:solidFill>
                <a:srgbClr val="03427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3" name="Connettore 2 2"/>
          <p:cNvCxnSpPr/>
          <p:nvPr/>
        </p:nvCxnSpPr>
        <p:spPr>
          <a:xfrm>
            <a:off x="5322008" y="2294909"/>
            <a:ext cx="576080" cy="0"/>
          </a:xfrm>
          <a:prstGeom prst="straightConnector1">
            <a:avLst/>
          </a:prstGeom>
          <a:ln w="28575" cmpd="sng">
            <a:solidFill>
              <a:schemeClr val="tx2">
                <a:alpha val="88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41" y="2926309"/>
            <a:ext cx="7191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802" y="3229269"/>
            <a:ext cx="7191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52919" y="1038637"/>
            <a:ext cx="2947482" cy="4601183"/>
          </a:xfrm>
        </p:spPr>
        <p:txBody>
          <a:bodyPr/>
          <a:lstStyle/>
          <a:p>
            <a:r>
              <a:rPr lang="it-IT" b="1" dirty="0" smtClean="0"/>
              <a:t>SOCIAL ECONOMY </a:t>
            </a:r>
            <a:br>
              <a:rPr lang="it-IT" b="1" dirty="0" smtClean="0"/>
            </a:br>
            <a:r>
              <a:rPr lang="it-IT" b="1" dirty="0" smtClean="0"/>
              <a:t>DEFINITION</a:t>
            </a:r>
            <a:r>
              <a:rPr lang="it-IT" b="1" dirty="0"/>
              <a:t/>
            </a:r>
            <a:br>
              <a:rPr lang="it-IT" b="1" dirty="0"/>
            </a:b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4520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92076"/>
            <a:ext cx="1365622" cy="55478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08675"/>
            <a:ext cx="7763917" cy="26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657600" y="3802169"/>
            <a:ext cx="7979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it-IT" b="1" dirty="0">
                <a:solidFill>
                  <a:srgbClr val="0A3D67"/>
                </a:solidFill>
                <a:latin typeface="Calibri"/>
              </a:rPr>
              <a:t>3</a:t>
            </a:r>
            <a:r>
              <a:rPr lang="it-IT" b="1" i="1" dirty="0">
                <a:solidFill>
                  <a:srgbClr val="0A3D67"/>
                </a:solidFill>
                <a:latin typeface="Calibri"/>
              </a:rPr>
              <a:t>600 </a:t>
            </a:r>
            <a:r>
              <a:rPr lang="en-US" b="1" i="1" dirty="0">
                <a:solidFill>
                  <a:srgbClr val="0A3D67"/>
                </a:solidFill>
                <a:latin typeface="Calibri"/>
              </a:rPr>
              <a:t>Associations </a:t>
            </a:r>
            <a:r>
              <a:rPr lang="it-IT" b="1" i="1" dirty="0">
                <a:solidFill>
                  <a:srgbClr val="0A3D67"/>
                </a:solidFill>
                <a:latin typeface="Calibri"/>
              </a:rPr>
              <a:t>for Social Promotion </a:t>
            </a:r>
            <a:r>
              <a:rPr lang="en-US" dirty="0">
                <a:solidFill>
                  <a:srgbClr val="0A3D67"/>
                </a:solidFill>
                <a:latin typeface="Calibri"/>
              </a:rPr>
              <a:t>oriented towards </a:t>
            </a:r>
            <a:r>
              <a:rPr lang="it-IT" dirty="0">
                <a:solidFill>
                  <a:srgbClr val="0A3D67"/>
                </a:solidFill>
                <a:latin typeface="Calibri"/>
              </a:rPr>
              <a:t>ricreative </a:t>
            </a:r>
            <a:r>
              <a:rPr lang="en-US" dirty="0">
                <a:solidFill>
                  <a:srgbClr val="0A3D67"/>
                </a:solidFill>
                <a:latin typeface="Calibri"/>
              </a:rPr>
              <a:t>activities, culture and sport. </a:t>
            </a:r>
          </a:p>
          <a:p>
            <a:pPr marL="342900" indent="-342900" algn="just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it-IT" b="1" i="1" dirty="0">
                <a:solidFill>
                  <a:srgbClr val="0A3D67"/>
                </a:solidFill>
                <a:latin typeface="Calibri"/>
              </a:rPr>
              <a:t>3000 </a:t>
            </a:r>
            <a:r>
              <a:rPr lang="en-US" b="1" i="1" dirty="0">
                <a:solidFill>
                  <a:srgbClr val="0A3D67"/>
                </a:solidFill>
                <a:latin typeface="Calibri"/>
              </a:rPr>
              <a:t>Voluntary Associations</a:t>
            </a:r>
            <a:r>
              <a:rPr lang="it-IT" b="1" i="1" dirty="0">
                <a:solidFill>
                  <a:srgbClr val="0A3D67"/>
                </a:solidFill>
                <a:latin typeface="Calibri"/>
              </a:rPr>
              <a:t>. </a:t>
            </a:r>
            <a:r>
              <a:rPr lang="it-IT" dirty="0">
                <a:solidFill>
                  <a:srgbClr val="002060"/>
                </a:solidFill>
                <a:latin typeface="Calibri"/>
              </a:rPr>
              <a:t>T</a:t>
            </a:r>
            <a:r>
              <a:rPr lang="en-US" dirty="0">
                <a:solidFill>
                  <a:srgbClr val="002060"/>
                </a:solidFill>
                <a:latin typeface="Calibri"/>
              </a:rPr>
              <a:t>heir activities are focused in particular on health, social assistance and civil protection.</a:t>
            </a:r>
            <a:r>
              <a:rPr lang="it-IT" dirty="0">
                <a:solidFill>
                  <a:srgbClr val="002060"/>
                </a:solidFill>
                <a:latin typeface="Calibri"/>
              </a:rPr>
              <a:t> </a:t>
            </a:r>
          </a:p>
          <a:p>
            <a:pPr marL="342900" indent="-342900" algn="just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it-IT" b="1" i="1" dirty="0">
                <a:solidFill>
                  <a:srgbClr val="0A3D67"/>
                </a:solidFill>
                <a:latin typeface="Calibri"/>
              </a:rPr>
              <a:t>970</a:t>
            </a:r>
            <a:r>
              <a:rPr lang="it-IT" b="1" i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it-IT" b="1" i="1" dirty="0">
                <a:solidFill>
                  <a:srgbClr val="0A3D67"/>
                </a:solidFill>
                <a:latin typeface="Calibri"/>
              </a:rPr>
              <a:t>Social </a:t>
            </a:r>
            <a:r>
              <a:rPr lang="en-US" b="1" i="1" dirty="0">
                <a:solidFill>
                  <a:srgbClr val="0A3D67"/>
                </a:solidFill>
                <a:latin typeface="Calibri"/>
              </a:rPr>
              <a:t>Cooperatives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>
                <a:solidFill>
                  <a:srgbClr val="002060"/>
                </a:solidFill>
                <a:latin typeface="Calibri"/>
              </a:rPr>
              <a:t>have a turnover of around 2 billion euros employing approximately 43 thousand employees. Social cooperation plays a major role with regard to the provision of services, in partnership with the Public Administration.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0D183CB5-47ED-4CA0-89E3-E34DE5A3CE1B}" type="slidenum">
              <a:rPr lang="it-IT" b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5</a:t>
            </a:fld>
            <a:endParaRPr lang="it-IT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296975" y="1131809"/>
            <a:ext cx="2584607" cy="3538676"/>
          </a:xfrm>
        </p:spPr>
        <p:txBody>
          <a:bodyPr>
            <a:normAutofit/>
          </a:bodyPr>
          <a:lstStyle/>
          <a:p>
            <a:r>
              <a:rPr lang="en-GB" b="1" dirty="0" smtClean="0"/>
              <a:t>SOCIAL ECONOMY </a:t>
            </a:r>
            <a:br>
              <a:rPr lang="en-GB" b="1" dirty="0" smtClean="0"/>
            </a:br>
            <a:r>
              <a:rPr lang="en-GB" b="1" dirty="0" smtClean="0"/>
              <a:t>IN EMILIA-ROMAGNA REGION</a:t>
            </a:r>
            <a:br>
              <a:rPr lang="en-GB" b="1" dirty="0" smtClean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711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58925" y="1093709"/>
            <a:ext cx="2584607" cy="3538676"/>
          </a:xfrm>
        </p:spPr>
        <p:txBody>
          <a:bodyPr>
            <a:normAutofit/>
          </a:bodyPr>
          <a:lstStyle/>
          <a:p>
            <a:r>
              <a:rPr lang="en-GB" b="1" dirty="0" smtClean="0"/>
              <a:t>SOCIAL ECONOMY 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err="1" smtClean="0"/>
              <a:t>Ervet</a:t>
            </a:r>
            <a:r>
              <a:rPr lang="en-GB" b="1" dirty="0" smtClean="0"/>
              <a:t> activities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2" name="Contenidor de text 1"/>
          <p:cNvSpPr>
            <a:spLocks noGrp="1"/>
          </p:cNvSpPr>
          <p:nvPr>
            <p:ph type="body" sz="quarter" idx="10"/>
          </p:nvPr>
        </p:nvSpPr>
        <p:spPr>
          <a:xfrm>
            <a:off x="3544478" y="725864"/>
            <a:ext cx="7057072" cy="5165889"/>
          </a:xfrm>
        </p:spPr>
        <p:txBody>
          <a:bodyPr>
            <a:normAutofit fontScale="775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kern="0" dirty="0">
              <a:solidFill>
                <a:srgbClr val="0342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  <a:cs typeface="Calibri" pitchFamily="34" charset="0"/>
            </a:endParaRPr>
          </a:p>
          <a:p>
            <a:pPr marL="502920" lvl="1" indent="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None/>
              <a:defRPr/>
            </a:pPr>
            <a:endParaRPr lang="en-US" sz="2000" kern="0" dirty="0">
              <a:solidFill>
                <a:srgbClr val="0342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  <a:cs typeface="Calibri" pitchFamily="34" charset="0"/>
            </a:endParaRPr>
          </a:p>
          <a:p>
            <a:pPr marL="502920" lvl="1" indent="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None/>
              <a:defRPr/>
            </a:pPr>
            <a:endParaRPr lang="en-US" sz="2000" kern="0" dirty="0" smtClean="0">
              <a:solidFill>
                <a:srgbClr val="0342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  <a:cs typeface="Calibri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None/>
              <a:defRPr/>
            </a:pPr>
            <a:endParaRPr lang="it-IT" sz="2900" kern="0" dirty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itchFamily="2" charset="2"/>
              <a:buChar char="q"/>
              <a:defRPr/>
            </a:pPr>
            <a:r>
              <a:rPr lang="en-US" sz="29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Emilia </a:t>
            </a:r>
            <a:r>
              <a:rPr lang="en-US" sz="2900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Romagna Region has recognized social economy and social innovation as key drivers for the strengthening of the territories resilience and development and </a:t>
            </a:r>
            <a:r>
              <a:rPr lang="en-US" sz="29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in 2007 created </a:t>
            </a:r>
            <a:r>
              <a:rPr lang="en-US" sz="2900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a Social Economy Working Group to foster and support social innovation experiences promoted by local communities and Regional </a:t>
            </a:r>
            <a:r>
              <a:rPr lang="en-US" sz="29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stakeholders.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None/>
              <a:defRPr/>
            </a:pPr>
            <a:endParaRPr lang="en-US" sz="2900" kern="0" dirty="0" smtClean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None/>
              <a:defRPr/>
            </a:pPr>
            <a:r>
              <a:rPr lang="en-US" sz="29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Actors involved:</a:t>
            </a:r>
            <a:endParaRPr lang="en-US" sz="2900" kern="0" dirty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9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Regional Social Policies Service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9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Regional </a:t>
            </a:r>
            <a:r>
              <a:rPr lang="en-US" sz="2900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Third Sector stakeholders (Regional </a:t>
            </a:r>
            <a:r>
              <a:rPr lang="en-US" sz="29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Cooperatives, </a:t>
            </a:r>
            <a:r>
              <a:rPr lang="en-US" sz="2900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Third Sector Forum) 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9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Other Regional departments: Planning </a:t>
            </a:r>
            <a:r>
              <a:rPr lang="en-US" sz="2900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and Evaluation Service, European Policies and International Relations </a:t>
            </a:r>
            <a:r>
              <a:rPr lang="en-US" sz="29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Service</a:t>
            </a:r>
            <a:endParaRPr lang="en-US" sz="2900" kern="0" dirty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900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ERVET - Regional Development </a:t>
            </a:r>
            <a:r>
              <a:rPr lang="en-US" sz="29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Agency</a:t>
            </a:r>
          </a:p>
          <a:p>
            <a:pPr marL="502920" lvl="1" indent="0" algn="just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None/>
              <a:defRPr/>
            </a:pPr>
            <a:endParaRPr lang="en-US" sz="2600" kern="0" dirty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i="1" kern="0" dirty="0" smtClean="0">
              <a:solidFill>
                <a:srgbClr val="034271"/>
              </a:solidFill>
              <a:ea typeface="ＭＳ Ｐゴシック" pitchFamily="34" charset="-128"/>
              <a:cs typeface="Calibri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it-IT" sz="1800" i="1" kern="0" dirty="0">
              <a:solidFill>
                <a:srgbClr val="034271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i="1" kern="0" dirty="0">
              <a:solidFill>
                <a:srgbClr val="034271"/>
              </a:solidFill>
              <a:latin typeface="Calibri" pitchFamily="34" charset="0"/>
              <a:ea typeface="ＭＳ Ｐゴシック" pitchFamily="34" charset="-128"/>
            </a:endParaRPr>
          </a:p>
          <a:p>
            <a:endParaRPr lang="ca-ES" b="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6309321"/>
            <a:ext cx="115358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9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633668"/>
            <a:ext cx="3086100" cy="1846248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a-E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a-E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357668" y="2203942"/>
            <a:ext cx="48208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2060"/>
                </a:solidFill>
              </a:rPr>
              <a:t>2011 </a:t>
            </a:r>
            <a:endParaRPr lang="es-ES" sz="1600" b="1" dirty="0" smtClean="0">
              <a:solidFill>
                <a:srgbClr val="00206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002060"/>
                </a:solidFill>
              </a:rPr>
              <a:t>“</a:t>
            </a:r>
            <a:r>
              <a:rPr lang="es-ES" sz="1600" b="1" dirty="0">
                <a:solidFill>
                  <a:srgbClr val="002060"/>
                </a:solidFill>
              </a:rPr>
              <a:t>A new </a:t>
            </a:r>
            <a:r>
              <a:rPr lang="en-US" sz="1600" b="1" dirty="0" smtClean="0">
                <a:solidFill>
                  <a:srgbClr val="002060"/>
                </a:solidFill>
              </a:rPr>
              <a:t>approach to welfare: generative experiences”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to promote the development of a new welfare model, starting from the contribution of the Third sector, which represents an added value in terms of design and production of services intended to feed the community welfare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rgbClr val="03427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66" y="1465252"/>
            <a:ext cx="2452141" cy="2828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8" t="13542" r="32261" b="21428"/>
          <a:stretch/>
        </p:blipFill>
        <p:spPr bwMode="auto">
          <a:xfrm>
            <a:off x="7993476" y="3523863"/>
            <a:ext cx="2499677" cy="2686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399472" y="4640331"/>
            <a:ext cx="3376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2060"/>
                </a:solidFill>
              </a:rPr>
              <a:t>2014 </a:t>
            </a:r>
            <a:endParaRPr lang="es-ES" sz="1600" b="1" dirty="0" smtClean="0">
              <a:solidFill>
                <a:srgbClr val="00206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2060"/>
                </a:solidFill>
              </a:rPr>
              <a:t>“Welfare and (Well)being: the role of enterprises in the development of the Community” </a:t>
            </a:r>
            <a:r>
              <a:rPr lang="en-US" sz="160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to enhance the contribution of  for profit companies in the creation  of welfare services</a:t>
            </a:r>
            <a:endParaRPr lang="en-US" sz="1600" dirty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Titre 3"/>
          <p:cNvSpPr txBox="1">
            <a:spLocks/>
          </p:cNvSpPr>
          <p:nvPr/>
        </p:nvSpPr>
        <p:spPr>
          <a:xfrm>
            <a:off x="658925" y="1093709"/>
            <a:ext cx="2584607" cy="3538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SOCIAL ECONOMY </a:t>
            </a:r>
            <a:br>
              <a:rPr lang="en-GB" b="1" dirty="0" smtClean="0"/>
            </a:br>
            <a:endParaRPr lang="en-GB" b="1" dirty="0" smtClean="0"/>
          </a:p>
          <a:p>
            <a:r>
              <a:rPr lang="en-GB" b="1" dirty="0" smtClean="0"/>
              <a:t>Ervet activities</a:t>
            </a:r>
          </a:p>
          <a:p>
            <a:endParaRPr lang="en-GB" b="1" dirty="0" smtClean="0"/>
          </a:p>
          <a:p>
            <a:endParaRPr lang="en-GB" b="1" dirty="0"/>
          </a:p>
          <a:p>
            <a:r>
              <a:rPr lang="en-GB" sz="2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Researches</a:t>
            </a:r>
            <a:r>
              <a:rPr lang="en-GB" sz="2600" b="1" dirty="0" smtClean="0"/>
              <a:t> 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565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6639" y="2708817"/>
            <a:ext cx="2730256" cy="1143000"/>
          </a:xfrm>
        </p:spPr>
        <p:txBody>
          <a:bodyPr>
            <a:noAutofit/>
          </a:bodyPr>
          <a:lstStyle/>
          <a:p>
            <a:r>
              <a:rPr lang="it-IT" sz="3300" b="1" dirty="0" smtClean="0"/>
              <a:t>SOCIAL </a:t>
            </a:r>
            <a:r>
              <a:rPr lang="it-IT" sz="3300" b="1" dirty="0"/>
              <a:t>ECONOMY </a:t>
            </a:r>
            <a:br>
              <a:rPr lang="it-IT" sz="3300" b="1" dirty="0"/>
            </a:br>
            <a:r>
              <a:rPr lang="it-IT" sz="28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it-IT" sz="28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Ervet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 activities</a:t>
            </a:r>
            <a:r>
              <a:rPr lang="it-IT" sz="28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it-IT" sz="28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it-IT" sz="28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it-IT" sz="28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24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Guidelines for co-design of social services</a:t>
            </a:r>
            <a:endParaRPr lang="en-US" sz="24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3CB5-47ED-4CA0-89E3-E34DE5A3CE1B}" type="slidenum">
              <a:rPr lang="it-IT" smtClean="0"/>
              <a:t>8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000">
            <a:off x="3648733" y="2536254"/>
            <a:ext cx="2278712" cy="211594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124736" y="787544"/>
            <a:ext cx="56886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Co-design </a:t>
            </a:r>
            <a:r>
              <a:rPr lang="it-IT" sz="1600" dirty="0" err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represents</a:t>
            </a:r>
            <a:r>
              <a:rPr lang="it-IT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a new </a:t>
            </a:r>
            <a:r>
              <a:rPr lang="it-IT" sz="1600" dirty="0" err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opportunity</a:t>
            </a:r>
            <a:r>
              <a:rPr lang="it-IT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to innovate welfare </a:t>
            </a:r>
            <a:r>
              <a:rPr lang="it-IT" sz="1600" dirty="0" err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policies</a:t>
            </a:r>
            <a:r>
              <a:rPr lang="it-IT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through</a:t>
            </a:r>
            <a:r>
              <a:rPr lang="it-IT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a </a:t>
            </a:r>
            <a:r>
              <a:rPr lang="it-IT" sz="1600" dirty="0" err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partenrship</a:t>
            </a:r>
            <a:r>
              <a:rPr lang="it-IT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between</a:t>
            </a:r>
            <a:r>
              <a:rPr lang="it-IT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PA and </a:t>
            </a:r>
            <a:r>
              <a:rPr lang="it-IT" sz="1600" dirty="0" err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civil</a:t>
            </a:r>
            <a:r>
              <a:rPr lang="it-IT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society, </a:t>
            </a:r>
            <a:r>
              <a:rPr lang="it-IT" sz="1600" dirty="0" err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able</a:t>
            </a:r>
            <a:r>
              <a:rPr lang="it-IT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to create a more </a:t>
            </a:r>
            <a:r>
              <a:rPr lang="it-IT" sz="1600" dirty="0" err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efficient</a:t>
            </a:r>
            <a:r>
              <a:rPr lang="it-IT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governance</a:t>
            </a:r>
            <a:r>
              <a:rPr lang="it-IT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and </a:t>
            </a:r>
            <a:r>
              <a:rPr lang="it-IT" sz="1600" dirty="0" err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implementation</a:t>
            </a:r>
            <a:r>
              <a:rPr lang="it-IT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of social </a:t>
            </a:r>
            <a:r>
              <a:rPr lang="it-IT" sz="1600" dirty="0" err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services</a:t>
            </a:r>
            <a:r>
              <a:rPr lang="it-IT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. </a:t>
            </a:r>
            <a:r>
              <a:rPr lang="it-IT" sz="1600" dirty="0" err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Facing</a:t>
            </a:r>
            <a:r>
              <a:rPr lang="it-IT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emergents</a:t>
            </a:r>
            <a:r>
              <a:rPr lang="it-IT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needs</a:t>
            </a:r>
            <a:r>
              <a:rPr lang="it-IT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, co-design </a:t>
            </a:r>
            <a:r>
              <a:rPr lang="it-IT" sz="1600" dirty="0" err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is</a:t>
            </a:r>
            <a:r>
              <a:rPr lang="it-IT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going</a:t>
            </a:r>
            <a:r>
              <a:rPr lang="it-IT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to </a:t>
            </a:r>
            <a:r>
              <a:rPr lang="it-IT" sz="1600" dirty="0" err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become</a:t>
            </a:r>
            <a:r>
              <a:rPr lang="it-IT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an appropriate </a:t>
            </a:r>
            <a:r>
              <a:rPr lang="it-IT" sz="1600" dirty="0" err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measure</a:t>
            </a:r>
            <a:r>
              <a:rPr lang="it-IT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in the </a:t>
            </a:r>
            <a:r>
              <a:rPr lang="it-IT" sz="1600" dirty="0" err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strengtheningb</a:t>
            </a:r>
            <a:r>
              <a:rPr lang="it-IT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of </a:t>
            </a:r>
            <a:r>
              <a:rPr lang="it-IT" sz="1600" dirty="0" err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shared</a:t>
            </a:r>
            <a:r>
              <a:rPr lang="it-IT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values</a:t>
            </a:r>
            <a:r>
              <a:rPr lang="it-IT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and </a:t>
            </a:r>
            <a:r>
              <a:rPr lang="it-IT" sz="1600" dirty="0" err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integration</a:t>
            </a:r>
            <a:r>
              <a:rPr lang="it-IT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of </a:t>
            </a:r>
            <a:r>
              <a:rPr lang="it-IT" sz="1600" dirty="0" err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internal</a:t>
            </a:r>
            <a:r>
              <a:rPr lang="it-IT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and </a:t>
            </a:r>
            <a:r>
              <a:rPr lang="it-IT" sz="1600" dirty="0" err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external</a:t>
            </a:r>
            <a:r>
              <a:rPr lang="it-IT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resources</a:t>
            </a:r>
            <a:r>
              <a:rPr lang="it-IT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941052" y="3777813"/>
            <a:ext cx="4608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In 2016 the Welfare Department of Emilia Romagna Region has developed an intensive research activity of welfare main topics, focusing especially on innovative phenomena with the aim to highlight the </a:t>
            </a:r>
            <a:r>
              <a:rPr lang="en-US" sz="1600" dirty="0" err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virtuos</a:t>
            </a:r>
            <a:r>
              <a:rPr lang="en-US" sz="160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experiments on its territory. </a:t>
            </a:r>
          </a:p>
        </p:txBody>
      </p:sp>
    </p:spTree>
    <p:extLst>
      <p:ext uri="{BB962C8B-B14F-4D97-AF65-F5344CB8AC3E}">
        <p14:creationId xmlns:p14="http://schemas.microsoft.com/office/powerpoint/2010/main" val="37757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606501" y="1841242"/>
            <a:ext cx="70276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AGORADA CONFERENCE </a:t>
            </a:r>
            <a:r>
              <a:rPr lang="en-US" sz="1600" b="1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: SOCIAL </a:t>
            </a:r>
            <a:r>
              <a:rPr lang="en-US" sz="1600" b="1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INNOVATION FOR TERRITORIES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(Bologna, </a:t>
            </a:r>
            <a:r>
              <a:rPr lang="en-US" sz="16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22-23 </a:t>
            </a:r>
            <a:r>
              <a:rPr lang="en-US" sz="1600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November </a:t>
            </a:r>
            <a:r>
              <a:rPr lang="en-US" sz="16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2016)</a:t>
            </a:r>
            <a:r>
              <a:rPr lang="en-US" sz="1600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US" sz="16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gathered local authorities, local development agencies, universities, social enterprises, cooperatives, SMEs from different EU countries </a:t>
            </a:r>
            <a:endParaRPr lang="en-US" sz="1600" kern="0" dirty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1600" kern="0" dirty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INTERNATIONAL GROUP ON SOCIAL INNOVATION (</a:t>
            </a:r>
            <a:r>
              <a:rPr lang="en-US" sz="1600" b="1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IGSI</a:t>
            </a:r>
            <a:r>
              <a:rPr lang="en-US" sz="1600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): an </a:t>
            </a:r>
            <a:r>
              <a:rPr lang="en-US" sz="1600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interconnected network of Development Agencies, Public Administrations and stakeholders committed with Social Innovation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600" kern="0" dirty="0" smtClean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b="1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SHARED VALUE AND SOCIAL CORPORATE RESPONSIBILI</a:t>
            </a:r>
            <a:r>
              <a:rPr lang="en-US" sz="1600" b="1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NEW SPACES,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b="1" kern="0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PLAYERS </a:t>
            </a:r>
            <a:r>
              <a:rPr lang="en-US" sz="1600" b="1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AND TECHNOLOGIES FOR SOCIAL INNOVATION: </a:t>
            </a:r>
            <a:r>
              <a:rPr lang="en-US" sz="1600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urban revitalization, active citizenship, social start-up, digital artisans, co-working, sharing economy, dynamics or digital technology within urban contexts, etc.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b="1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FINANCE FOR SOCIAL INNOVATION: </a:t>
            </a:r>
            <a:r>
              <a:rPr lang="en-US" sz="1600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impact measurements, new patterns for social investment, social funds and bonds, microfinance, crowdfunding and social lending, etc.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b="1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PUBLIC PROCUREMENT FOR A NEW WELFARE: </a:t>
            </a:r>
            <a:r>
              <a:rPr lang="en-US" sz="1600" kern="0" dirty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new rules in public procurement new role of PA and switching to a new approach and tools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600" kern="0" dirty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600" kern="0" dirty="0">
              <a:solidFill>
                <a:srgbClr val="002060"/>
              </a:solidFill>
              <a:ea typeface="Calibri" pitchFamily="34" charset="0"/>
              <a:cs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677" y="210327"/>
            <a:ext cx="3346903" cy="148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3CB5-47ED-4CA0-89E3-E34DE5A3CE1B}" type="slidenum">
              <a:rPr lang="it-IT" smtClean="0"/>
              <a:t>9</a:t>
            </a:fld>
            <a:endParaRPr lang="it-IT"/>
          </a:p>
        </p:txBody>
      </p:sp>
      <p:sp>
        <p:nvSpPr>
          <p:cNvPr id="12" name="Titre 3"/>
          <p:cNvSpPr txBox="1">
            <a:spLocks/>
          </p:cNvSpPr>
          <p:nvPr/>
        </p:nvSpPr>
        <p:spPr>
          <a:xfrm>
            <a:off x="658925" y="1093709"/>
            <a:ext cx="2584607" cy="3538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SOCIAL ECONOMY </a:t>
            </a:r>
            <a:br>
              <a:rPr lang="en-GB" b="1" dirty="0" smtClean="0"/>
            </a:br>
            <a:endParaRPr lang="en-GB" b="1" dirty="0" smtClean="0"/>
          </a:p>
          <a:p>
            <a:r>
              <a:rPr lang="en-GB" b="1" dirty="0" smtClean="0"/>
              <a:t>Ervet activities</a:t>
            </a:r>
          </a:p>
          <a:p>
            <a:endParaRPr lang="en-GB" b="1" dirty="0" smtClean="0"/>
          </a:p>
          <a:p>
            <a:endParaRPr lang="en-GB" b="1" dirty="0"/>
          </a:p>
          <a:p>
            <a:r>
              <a:rPr lang="en-GB" sz="2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International networking &amp; partnership</a:t>
            </a:r>
            <a:r>
              <a:rPr lang="en-GB" sz="2600" b="1" dirty="0" smtClean="0"/>
              <a:t> 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07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nice">
  <a:themeElements>
    <a:clrScheme name="Corn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ornic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rnic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Cornice</Template>
  <TotalTime>716</TotalTime>
  <Words>977</Words>
  <Application>Microsoft Office PowerPoint</Application>
  <PresentationFormat>Personalizzato</PresentationFormat>
  <Paragraphs>166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Cornice</vt:lpstr>
      <vt:lpstr>ERVET Emilia-Romagna Valorizzazione Economica Territorio   SOCIAL INNOVATION</vt:lpstr>
      <vt:lpstr>ERVET </vt:lpstr>
      <vt:lpstr>ERVET  SECTORS  OF SOCIAL INNOVATION  </vt:lpstr>
      <vt:lpstr>SOCIAL ECONOMY  DEFINITION </vt:lpstr>
      <vt:lpstr>SOCIAL ECONOMY  IN EMILIA-ROMAGNA REGION </vt:lpstr>
      <vt:lpstr>SOCIAL ECONOMY   Ervet activities </vt:lpstr>
      <vt:lpstr>  </vt:lpstr>
      <vt:lpstr>SOCIAL ECONOMY   Ervet activities  Guidelines for co-design of social services</vt:lpstr>
      <vt:lpstr>Presentazione standard di PowerPoint</vt:lpstr>
      <vt:lpstr>Presentazione standard di PowerPoint</vt:lpstr>
      <vt:lpstr>Presentazione standard di PowerPoint</vt:lpstr>
      <vt:lpstr>MIGRATION   ERVET activities  Social inclusion and integration of Third Countries nationals </vt:lpstr>
      <vt:lpstr>Presentazione standard di PowerPoint</vt:lpstr>
      <vt:lpstr>CULTURE &amp; CREATIVITY   ERVET activities  Research  Creative Desk </vt:lpstr>
      <vt:lpstr>FUTURE CHALLENGES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Unità Unione Europea, cooperazione internazionale e coesione sociale</dc:title>
  <dc:creator>Cammertoni Beatrice</dc:creator>
  <cp:lastModifiedBy>Cubo</cp:lastModifiedBy>
  <cp:revision>117</cp:revision>
  <cp:lastPrinted>2017-06-27T10:48:41Z</cp:lastPrinted>
  <dcterms:created xsi:type="dcterms:W3CDTF">2017-03-20T10:15:11Z</dcterms:created>
  <dcterms:modified xsi:type="dcterms:W3CDTF">2017-06-28T07:06:34Z</dcterms:modified>
</cp:coreProperties>
</file>